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20"/>
  </p:notesMasterIdLst>
  <p:sldIdLst>
    <p:sldId id="260" r:id="rId3"/>
    <p:sldId id="262" r:id="rId4"/>
    <p:sldId id="295" r:id="rId5"/>
    <p:sldId id="296" r:id="rId6"/>
    <p:sldId id="275" r:id="rId7"/>
    <p:sldId id="298" r:id="rId8"/>
    <p:sldId id="299" r:id="rId9"/>
    <p:sldId id="276" r:id="rId10"/>
    <p:sldId id="271" r:id="rId11"/>
    <p:sldId id="278" r:id="rId12"/>
    <p:sldId id="279" r:id="rId13"/>
    <p:sldId id="286" r:id="rId14"/>
    <p:sldId id="280" r:id="rId15"/>
    <p:sldId id="300" r:id="rId16"/>
    <p:sldId id="301" r:id="rId17"/>
    <p:sldId id="266" r:id="rId18"/>
    <p:sldId id="273" r:id="rId19"/>
  </p:sldIdLst>
  <p:sldSz cx="9144000" cy="5143500" type="screen16x9"/>
  <p:notesSz cx="6797675" cy="9926638"/>
  <p:defaultText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DAD8D3"/>
    <a:srgbClr val="CFCEC9"/>
    <a:srgbClr val="91131E"/>
    <a:srgbClr val="000100"/>
    <a:srgbClr val="AD1221"/>
    <a:srgbClr val="141313"/>
    <a:srgbClr val="1D1D1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sfarv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0094" autoAdjust="0"/>
  </p:normalViewPr>
  <p:slideViewPr>
    <p:cSldViewPr snapToGrid="0" snapToObjects="1">
      <p:cViewPr varScale="1">
        <p:scale>
          <a:sx n="71" d="100"/>
          <a:sy n="71" d="100"/>
        </p:scale>
        <p:origin x="1124" y="4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B5F83E5-C183-43EF-9764-A99CBA5718AF}" type="datetimeFigureOut">
              <a:rPr lang="da-DK" smtClean="0"/>
              <a:t>27-02-2019</a:t>
            </a:fld>
            <a:endParaRPr lang="da-DK"/>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2FFEA81-65DD-4A3B-A7FE-B54D3B5BF37F}" type="slidenum">
              <a:rPr lang="da-DK" smtClean="0"/>
              <a:t>‹nr.›</a:t>
            </a:fld>
            <a:endParaRPr lang="da-DK"/>
          </a:p>
        </p:txBody>
      </p:sp>
    </p:spTree>
    <p:extLst>
      <p:ext uri="{BB962C8B-B14F-4D97-AF65-F5344CB8AC3E}">
        <p14:creationId xmlns:p14="http://schemas.microsoft.com/office/powerpoint/2010/main" val="876051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aseline="0" dirty="0"/>
              <a:t>Vi søger at overholde retningslinjerne – vi er endnu ikke ude i at overholde ISO 27001.</a:t>
            </a:r>
          </a:p>
          <a:p>
            <a:endParaRPr lang="da-DK" baseline="0" dirty="0"/>
          </a:p>
          <a:p>
            <a:r>
              <a:rPr lang="da-DK" baseline="0" dirty="0"/>
              <a:t>Hvorfor?</a:t>
            </a:r>
            <a:br>
              <a:rPr lang="da-DK" baseline="0" dirty="0"/>
            </a:br>
            <a:br>
              <a:rPr lang="da-DK" baseline="0" dirty="0"/>
            </a:br>
            <a:r>
              <a:rPr lang="da-DK" baseline="0" dirty="0"/>
              <a:t>Stor mediebevågenhed og Børn!!</a:t>
            </a:r>
            <a:endParaRPr lang="da-DK" dirty="0"/>
          </a:p>
        </p:txBody>
      </p:sp>
      <p:sp>
        <p:nvSpPr>
          <p:cNvPr id="4" name="Pladsholder til slidenummer 3"/>
          <p:cNvSpPr>
            <a:spLocks noGrp="1"/>
          </p:cNvSpPr>
          <p:nvPr>
            <p:ph type="sldNum" sz="quarter" idx="10"/>
          </p:nvPr>
        </p:nvSpPr>
        <p:spPr/>
        <p:txBody>
          <a:bodyPr/>
          <a:lstStyle/>
          <a:p>
            <a:fld id="{3D5507CD-9C10-1646-9B61-1DE86326B748}" type="slidenum">
              <a:rPr lang="da-DK" smtClean="0"/>
              <a:t>1</a:t>
            </a:fld>
            <a:endParaRPr lang="da-DK"/>
          </a:p>
        </p:txBody>
      </p:sp>
    </p:spTree>
    <p:extLst>
      <p:ext uri="{BB962C8B-B14F-4D97-AF65-F5344CB8AC3E}">
        <p14:creationId xmlns:p14="http://schemas.microsoft.com/office/powerpoint/2010/main" val="296109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F2FFEA81-65DD-4A3B-A7FE-B54D3B5BF37F}" type="slidenum">
              <a:rPr lang="da-DK" smtClean="0"/>
              <a:t>13</a:t>
            </a:fld>
            <a:endParaRPr lang="da-DK"/>
          </a:p>
        </p:txBody>
      </p:sp>
    </p:spTree>
    <p:extLst>
      <p:ext uri="{BB962C8B-B14F-4D97-AF65-F5344CB8AC3E}">
        <p14:creationId xmlns:p14="http://schemas.microsoft.com/office/powerpoint/2010/main" val="1622535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fontAlgn="base">
              <a:buFont typeface="Arial" panose="020B0604020202020204" pitchFamily="34" charset="0"/>
              <a:buNone/>
            </a:pPr>
            <a:r>
              <a:rPr lang="da-DK" sz="1000" dirty="0">
                <a:solidFill>
                  <a:srgbClr val="000000"/>
                </a:solidFill>
                <a:latin typeface="Montserrat" panose="00000500000000000000" pitchFamily="50" charset="0"/>
              </a:rPr>
              <a:t>Muligheder:</a:t>
            </a:r>
          </a:p>
          <a:p>
            <a:pPr marL="171450" indent="-171450" fontAlgn="base">
              <a:buFont typeface="Arial" panose="020B0604020202020204" pitchFamily="34" charset="0"/>
              <a:buChar char="•"/>
            </a:pPr>
            <a:r>
              <a:rPr lang="da-DK" sz="1000" dirty="0">
                <a:solidFill>
                  <a:srgbClr val="000000"/>
                </a:solidFill>
                <a:latin typeface="Montserrat" panose="00000500000000000000" pitchFamily="50" charset="0"/>
              </a:rPr>
              <a:t>Vi kan kontakte spillere, som er registreret i mere end én klub, og bede ham reagere til sin klub elektronisk. </a:t>
            </a:r>
          </a:p>
          <a:p>
            <a:pPr marL="171450" indent="-171450" fontAlgn="base">
              <a:buFont typeface="Arial" panose="020B0604020202020204" pitchFamily="34" charset="0"/>
              <a:buChar char="•"/>
            </a:pPr>
            <a:r>
              <a:rPr lang="da-DK" sz="1000" dirty="0">
                <a:solidFill>
                  <a:srgbClr val="000000"/>
                </a:solidFill>
                <a:latin typeface="Montserrat" panose="00000500000000000000" pitchFamily="50" charset="0"/>
              </a:rPr>
              <a:t>Vi skal kigge på mulighederne for at brugerne selv får ”opdaterings e-mails” (egne data) , som giver mening for dem. Man kan have præmier eller anden motivation for gøre dette. Fodboldpas vil løse det noget af vejen. </a:t>
            </a:r>
          </a:p>
          <a:p>
            <a:pPr marL="171450" indent="-171450" fontAlgn="base">
              <a:buFont typeface="Arial" panose="020B0604020202020204" pitchFamily="34" charset="0"/>
              <a:buChar char="•"/>
            </a:pPr>
            <a:r>
              <a:rPr lang="da-DK" sz="1000" dirty="0">
                <a:solidFill>
                  <a:srgbClr val="000000"/>
                </a:solidFill>
                <a:latin typeface="Montserrat" panose="00000500000000000000" pitchFamily="50" charset="0"/>
              </a:rPr>
              <a:t>Vi skal tage ansvar for at vores systemer fungerer sammen med de største/bedste tredjepart systemer og det er de systemer som vi via Lokalunionerne anbefaler klubberne at bruge hvis ikke de bruger </a:t>
            </a:r>
            <a:r>
              <a:rPr lang="da-DK" sz="1000" dirty="0" err="1">
                <a:solidFill>
                  <a:srgbClr val="000000"/>
                </a:solidFill>
                <a:latin typeface="Montserrat" panose="00000500000000000000" pitchFamily="50" charset="0"/>
              </a:rPr>
              <a:t>KlubOffice</a:t>
            </a:r>
            <a:r>
              <a:rPr lang="da-DK" sz="1000" dirty="0">
                <a:solidFill>
                  <a:srgbClr val="000000"/>
                </a:solidFill>
                <a:latin typeface="Montserrat" panose="00000500000000000000" pitchFamily="50" charset="0"/>
              </a:rPr>
              <a:t>.</a:t>
            </a:r>
          </a:p>
          <a:p>
            <a:pPr marL="171450" indent="-171450" fontAlgn="base">
              <a:buFont typeface="Arial" panose="020B0604020202020204" pitchFamily="34" charset="0"/>
              <a:buChar char="•"/>
            </a:pPr>
            <a:r>
              <a:rPr lang="da-DK" sz="1000" dirty="0">
                <a:solidFill>
                  <a:srgbClr val="000000"/>
                </a:solidFill>
                <a:latin typeface="Montserrat" panose="00000500000000000000" pitchFamily="50" charset="0"/>
              </a:rPr>
              <a:t>Brug en belønningsstruktur til at opfordre klubberne til bedre datakvalitet mm. F.eks. mener vi at datakvalitet kunne være et parameter i loyalitetsprogrammet (på skitseplan p.t.) overfor klubberne.</a:t>
            </a:r>
          </a:p>
          <a:p>
            <a:pPr marL="171450" indent="-171450" fontAlgn="base">
              <a:buFont typeface="Arial" panose="020B0604020202020204" pitchFamily="34" charset="0"/>
              <a:buChar char="•"/>
            </a:pPr>
            <a:r>
              <a:rPr lang="da-DK" sz="1000" dirty="0">
                <a:solidFill>
                  <a:srgbClr val="000000"/>
                </a:solidFill>
                <a:latin typeface="Montserrat" panose="00000500000000000000" pitchFamily="50" charset="0"/>
              </a:rPr>
              <a:t>Give klubberne bedre mulighed for at kontakte medlemmerne meget nemt med formål at oppe datakvalitet</a:t>
            </a:r>
          </a:p>
          <a:p>
            <a:pPr marL="171450" indent="-171450" fontAlgn="base">
              <a:buFont typeface="Arial" panose="020B0604020202020204" pitchFamily="34" charset="0"/>
              <a:buChar char="•"/>
            </a:pPr>
            <a:r>
              <a:rPr lang="da-DK" sz="1000" dirty="0">
                <a:solidFill>
                  <a:srgbClr val="000000"/>
                </a:solidFill>
                <a:latin typeface="Montserrat" panose="00000500000000000000" pitchFamily="50" charset="0"/>
              </a:rPr>
              <a:t>Højere datakvalitet åbner naturligvis muligheden for at komme i tættere dialog med spillerne, og dermed på den lange bane også muligheden for kommerciel udnyttelse.</a:t>
            </a:r>
          </a:p>
          <a:p>
            <a:endParaRPr lang="da-DK" sz="1000" dirty="0"/>
          </a:p>
        </p:txBody>
      </p:sp>
      <p:sp>
        <p:nvSpPr>
          <p:cNvPr id="4" name="Pladsholder til slidenummer 3"/>
          <p:cNvSpPr>
            <a:spLocks noGrp="1"/>
          </p:cNvSpPr>
          <p:nvPr>
            <p:ph type="sldNum" sz="quarter" idx="10"/>
          </p:nvPr>
        </p:nvSpPr>
        <p:spPr/>
        <p:txBody>
          <a:bodyPr/>
          <a:lstStyle/>
          <a:p>
            <a:fld id="{3D5507CD-9C10-1646-9B61-1DE86326B748}" type="slidenum">
              <a:rPr lang="da-DK" smtClean="0"/>
              <a:t>16</a:t>
            </a:fld>
            <a:endParaRPr lang="da-DK"/>
          </a:p>
        </p:txBody>
      </p:sp>
    </p:spTree>
    <p:extLst>
      <p:ext uri="{BB962C8B-B14F-4D97-AF65-F5344CB8AC3E}">
        <p14:creationId xmlns:p14="http://schemas.microsoft.com/office/powerpoint/2010/main" val="2943517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F2FFEA81-65DD-4A3B-A7FE-B54D3B5BF37F}" type="slidenum">
              <a:rPr lang="da-DK" smtClean="0"/>
              <a:t>17</a:t>
            </a:fld>
            <a:endParaRPr lang="da-DK"/>
          </a:p>
        </p:txBody>
      </p:sp>
    </p:spTree>
    <p:extLst>
      <p:ext uri="{BB962C8B-B14F-4D97-AF65-F5344CB8AC3E}">
        <p14:creationId xmlns:p14="http://schemas.microsoft.com/office/powerpoint/2010/main" val="1208100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FFEF4538-A77D-4F2F-A9E7-BD5B2AA98241}" type="slidenum">
              <a:rPr lang="da-DK" smtClean="0"/>
              <a:t>2</a:t>
            </a:fld>
            <a:endParaRPr lang="da-DK"/>
          </a:p>
        </p:txBody>
      </p:sp>
    </p:spTree>
    <p:extLst>
      <p:ext uri="{BB962C8B-B14F-4D97-AF65-F5344CB8AC3E}">
        <p14:creationId xmlns:p14="http://schemas.microsoft.com/office/powerpoint/2010/main" val="2407299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729E3694-C086-4ADA-BD49-52A9F8FC6873}" type="slidenum">
              <a:rPr lang="da-DK" smtClean="0"/>
              <a:t>3</a:t>
            </a:fld>
            <a:endParaRPr lang="da-DK"/>
          </a:p>
        </p:txBody>
      </p:sp>
    </p:spTree>
    <p:extLst>
      <p:ext uri="{BB962C8B-B14F-4D97-AF65-F5344CB8AC3E}">
        <p14:creationId xmlns:p14="http://schemas.microsoft.com/office/powerpoint/2010/main" val="4023450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F2FFEA81-65DD-4A3B-A7FE-B54D3B5BF37F}" type="slidenum">
              <a:rPr lang="da-DK" smtClean="0"/>
              <a:t>5</a:t>
            </a:fld>
            <a:endParaRPr lang="da-DK"/>
          </a:p>
        </p:txBody>
      </p:sp>
    </p:spTree>
    <p:extLst>
      <p:ext uri="{BB962C8B-B14F-4D97-AF65-F5344CB8AC3E}">
        <p14:creationId xmlns:p14="http://schemas.microsoft.com/office/powerpoint/2010/main" val="702920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F2FFEA81-65DD-4A3B-A7FE-B54D3B5BF37F}" type="slidenum">
              <a:rPr lang="da-DK" smtClean="0"/>
              <a:t>8</a:t>
            </a:fld>
            <a:endParaRPr lang="da-DK"/>
          </a:p>
        </p:txBody>
      </p:sp>
    </p:spTree>
    <p:extLst>
      <p:ext uri="{BB962C8B-B14F-4D97-AF65-F5344CB8AC3E}">
        <p14:creationId xmlns:p14="http://schemas.microsoft.com/office/powerpoint/2010/main" val="3761351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F2FFEA81-65DD-4A3B-A7FE-B54D3B5BF37F}" type="slidenum">
              <a:rPr lang="da-DK" smtClean="0"/>
              <a:t>9</a:t>
            </a:fld>
            <a:endParaRPr lang="da-DK"/>
          </a:p>
        </p:txBody>
      </p:sp>
    </p:spTree>
    <p:extLst>
      <p:ext uri="{BB962C8B-B14F-4D97-AF65-F5344CB8AC3E}">
        <p14:creationId xmlns:p14="http://schemas.microsoft.com/office/powerpoint/2010/main" val="4235568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dirty="0"/>
              <a:t>GDPR stiller krav om </a:t>
            </a:r>
            <a:r>
              <a:rPr lang="da-DK" sz="1200" dirty="0" err="1"/>
              <a:t>risk</a:t>
            </a:r>
            <a:r>
              <a:rPr lang="da-DK" sz="1200" dirty="0"/>
              <a:t> </a:t>
            </a:r>
            <a:r>
              <a:rPr lang="da-DK" sz="1200" dirty="0" err="1"/>
              <a:t>assessment</a:t>
            </a:r>
            <a:r>
              <a:rPr lang="da-DK" sz="1200" dirty="0"/>
              <a:t> ud fra de registrerede, dvs. den risikoanalyse som skal dokumenteres vil have et andet fokus end en virksomhed/organisation typisk har hvor fokus er på ”sig selv”</a:t>
            </a:r>
          </a:p>
          <a:p>
            <a:br>
              <a:rPr lang="da-DK" sz="1200" dirty="0"/>
            </a:br>
            <a:r>
              <a:rPr lang="da-DK" sz="1200" dirty="0"/>
              <a:t>En </a:t>
            </a:r>
            <a:r>
              <a:rPr lang="da-DK" sz="1200" dirty="0" err="1"/>
              <a:t>risk</a:t>
            </a:r>
            <a:r>
              <a:rPr lang="da-DK" sz="1200" dirty="0"/>
              <a:t> </a:t>
            </a:r>
            <a:r>
              <a:rPr lang="da-DK" sz="1200" dirty="0" err="1"/>
              <a:t>assessment</a:t>
            </a:r>
            <a:r>
              <a:rPr lang="da-DK" sz="1200" dirty="0"/>
              <a:t> foretages under normale forhold ift. virksomhedens strategiske målsætninger. </a:t>
            </a:r>
          </a:p>
          <a:p>
            <a:br>
              <a:rPr lang="da-DK" sz="1200" dirty="0"/>
            </a:br>
            <a:r>
              <a:rPr lang="da-DK" sz="1200" dirty="0"/>
              <a:t>Med risiko menes både de risici som ødelægge værdi, samt de risici hvor mulighed for værdiskabelse ikke relateres. </a:t>
            </a:r>
          </a:p>
          <a:p>
            <a:br>
              <a:rPr lang="da-DK" sz="1200" dirty="0"/>
            </a:br>
            <a:r>
              <a:rPr lang="da-DK" sz="1200" dirty="0"/>
              <a:t>Der vil umiddelbart være en sammenhæng mellem risikoen for de registrerede og for virksomheden/organisationen da bødeudmåling, negativ omtale osv. i overvejende grad vil hænge sammen med risikoen for de registrerede</a:t>
            </a:r>
          </a:p>
          <a:p>
            <a:br>
              <a:rPr lang="da-DK" sz="1200" dirty="0"/>
            </a:br>
            <a:r>
              <a:rPr lang="da-DK" sz="1200" dirty="0"/>
              <a:t>GDPR risiko analysen vil naturligt anvende andre kriterier end de som fremgår af en virksomheds </a:t>
            </a:r>
            <a:r>
              <a:rPr lang="da-DK" sz="1200" dirty="0" err="1"/>
              <a:t>enterprise</a:t>
            </a:r>
            <a:r>
              <a:rPr lang="da-DK" sz="1200" dirty="0"/>
              <a:t> </a:t>
            </a:r>
            <a:r>
              <a:rPr lang="da-DK" sz="1200" dirty="0" err="1"/>
              <a:t>risk</a:t>
            </a:r>
            <a:r>
              <a:rPr lang="da-DK" sz="1200" dirty="0"/>
              <a:t> management. Omvendt bør risiko analysen ikke være så GDPR specifik at den ikke kan anvendes på andre persondatalovgivningen i andre lande, hvilket vil være relevant for internationale koncerner </a:t>
            </a:r>
          </a:p>
          <a:p>
            <a:br>
              <a:rPr lang="da-DK" sz="1200" dirty="0"/>
            </a:br>
            <a:r>
              <a:rPr lang="da-DK" sz="1200" dirty="0"/>
              <a:t>Risikostyringen af GDPR vil følge de 5 standard aktiviteter; Risiko identifikation, analyse, handling, rapportering og monitorering. </a:t>
            </a:r>
          </a:p>
          <a:p>
            <a:endParaRPr lang="da-DK" dirty="0"/>
          </a:p>
        </p:txBody>
      </p:sp>
      <p:sp>
        <p:nvSpPr>
          <p:cNvPr id="4" name="Pladsholder til slidenummer 3"/>
          <p:cNvSpPr>
            <a:spLocks noGrp="1"/>
          </p:cNvSpPr>
          <p:nvPr>
            <p:ph type="sldNum" sz="quarter" idx="10"/>
          </p:nvPr>
        </p:nvSpPr>
        <p:spPr/>
        <p:txBody>
          <a:bodyPr/>
          <a:lstStyle/>
          <a:p>
            <a:fld id="{F2FFEA81-65DD-4A3B-A7FE-B54D3B5BF37F}" type="slidenum">
              <a:rPr lang="da-DK" smtClean="0"/>
              <a:t>10</a:t>
            </a:fld>
            <a:endParaRPr lang="da-DK"/>
          </a:p>
        </p:txBody>
      </p:sp>
    </p:spTree>
    <p:extLst>
      <p:ext uri="{BB962C8B-B14F-4D97-AF65-F5344CB8AC3E}">
        <p14:creationId xmlns:p14="http://schemas.microsoft.com/office/powerpoint/2010/main" val="1426331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F2FFEA81-65DD-4A3B-A7FE-B54D3B5BF37F}" type="slidenum">
              <a:rPr lang="da-DK" smtClean="0"/>
              <a:t>11</a:t>
            </a:fld>
            <a:endParaRPr lang="da-DK"/>
          </a:p>
        </p:txBody>
      </p:sp>
    </p:spTree>
    <p:extLst>
      <p:ext uri="{BB962C8B-B14F-4D97-AF65-F5344CB8AC3E}">
        <p14:creationId xmlns:p14="http://schemas.microsoft.com/office/powerpoint/2010/main" val="4147566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F2FFEA81-65DD-4A3B-A7FE-B54D3B5BF37F}" type="slidenum">
              <a:rPr lang="da-DK" smtClean="0"/>
              <a:t>12</a:t>
            </a:fld>
            <a:endParaRPr lang="da-DK"/>
          </a:p>
        </p:txBody>
      </p:sp>
    </p:spTree>
    <p:extLst>
      <p:ext uri="{BB962C8B-B14F-4D97-AF65-F5344CB8AC3E}">
        <p14:creationId xmlns:p14="http://schemas.microsoft.com/office/powerpoint/2010/main" val="3874591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871753" y="876148"/>
            <a:ext cx="7405016" cy="651566"/>
          </a:xfrm>
        </p:spPr>
        <p:txBody>
          <a:bodyPr>
            <a:normAutofit/>
          </a:bodyPr>
          <a:lstStyle>
            <a:lvl1pPr algn="l">
              <a:defRPr sz="2400"/>
            </a:lvl1pPr>
          </a:lstStyle>
          <a:p>
            <a:r>
              <a:rPr lang="da-DK"/>
              <a:t>Klik for at redigere i master</a:t>
            </a:r>
            <a:endParaRPr lang="da-DK" dirty="0"/>
          </a:p>
        </p:txBody>
      </p:sp>
      <p:sp>
        <p:nvSpPr>
          <p:cNvPr id="3" name="Undertitel 2"/>
          <p:cNvSpPr>
            <a:spLocks noGrp="1"/>
          </p:cNvSpPr>
          <p:nvPr>
            <p:ph type="subTitle" idx="1"/>
          </p:nvPr>
        </p:nvSpPr>
        <p:spPr>
          <a:xfrm>
            <a:off x="871753" y="1527715"/>
            <a:ext cx="6033416" cy="1314450"/>
          </a:xfrm>
        </p:spPr>
        <p:txBody>
          <a:bodyPr/>
          <a:lstStyle>
            <a:lvl1pPr marL="0" indent="0" algn="l">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da-DK" dirty="0"/>
          </a:p>
        </p:txBody>
      </p:sp>
    </p:spTree>
    <p:extLst>
      <p:ext uri="{BB962C8B-B14F-4D97-AF65-F5344CB8AC3E}">
        <p14:creationId xmlns:p14="http://schemas.microsoft.com/office/powerpoint/2010/main" val="3907172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1568323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rside med Billede">
    <p:spTree>
      <p:nvGrpSpPr>
        <p:cNvPr id="1" name=""/>
        <p:cNvGrpSpPr/>
        <p:nvPr/>
      </p:nvGrpSpPr>
      <p:grpSpPr>
        <a:xfrm>
          <a:off x="0" y="0"/>
          <a:ext cx="0" cy="0"/>
          <a:chOff x="0" y="0"/>
          <a:chExt cx="0" cy="0"/>
        </a:xfrm>
      </p:grpSpPr>
      <p:sp>
        <p:nvSpPr>
          <p:cNvPr id="5" name="Pladsholder til billede 4"/>
          <p:cNvSpPr>
            <a:spLocks noGrp="1"/>
          </p:cNvSpPr>
          <p:nvPr>
            <p:ph type="pic" sz="quarter" idx="10"/>
          </p:nvPr>
        </p:nvSpPr>
        <p:spPr>
          <a:xfrm>
            <a:off x="0" y="0"/>
            <a:ext cx="9144000" cy="4527550"/>
          </a:xfrm>
        </p:spPr>
        <p:txBody>
          <a:bodyPr/>
          <a:lstStyle/>
          <a:p>
            <a:r>
              <a:rPr lang="da-DK"/>
              <a:t>Klik på ikonet for at tilføje et billede</a:t>
            </a:r>
          </a:p>
        </p:txBody>
      </p:sp>
    </p:spTree>
    <p:extLst>
      <p:ext uri="{BB962C8B-B14F-4D97-AF65-F5344CB8AC3E}">
        <p14:creationId xmlns:p14="http://schemas.microsoft.com/office/powerpoint/2010/main" val="2148916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illede Venstre - Rød bagrund + tekst">
    <p:spTree>
      <p:nvGrpSpPr>
        <p:cNvPr id="1" name=""/>
        <p:cNvGrpSpPr/>
        <p:nvPr/>
      </p:nvGrpSpPr>
      <p:grpSpPr>
        <a:xfrm>
          <a:off x="0" y="0"/>
          <a:ext cx="0" cy="0"/>
          <a:chOff x="0" y="0"/>
          <a:chExt cx="0" cy="0"/>
        </a:xfrm>
      </p:grpSpPr>
      <p:sp>
        <p:nvSpPr>
          <p:cNvPr id="4" name="Pladsholder til billede 3"/>
          <p:cNvSpPr>
            <a:spLocks noGrp="1"/>
          </p:cNvSpPr>
          <p:nvPr>
            <p:ph type="pic" sz="quarter" idx="10"/>
          </p:nvPr>
        </p:nvSpPr>
        <p:spPr>
          <a:xfrm>
            <a:off x="0" y="0"/>
            <a:ext cx="4393096" cy="4538870"/>
          </a:xfrm>
          <a:ln w="12700">
            <a:solidFill>
              <a:schemeClr val="bg1"/>
            </a:solidFill>
          </a:ln>
        </p:spPr>
        <p:txBody>
          <a:bodyPr/>
          <a:lstStyle>
            <a:lvl1pPr>
              <a:defRPr>
                <a:ln w="12700">
                  <a:solidFill>
                    <a:schemeClr val="bg1"/>
                  </a:solidFill>
                </a:ln>
              </a:defRPr>
            </a:lvl1pPr>
          </a:lstStyle>
          <a:p>
            <a:endParaRPr lang="da-DK" dirty="0"/>
          </a:p>
        </p:txBody>
      </p:sp>
      <p:sp>
        <p:nvSpPr>
          <p:cNvPr id="2" name="Rektangel 1"/>
          <p:cNvSpPr/>
          <p:nvPr userDrawn="1"/>
        </p:nvSpPr>
        <p:spPr>
          <a:xfrm>
            <a:off x="4393096" y="0"/>
            <a:ext cx="4750904" cy="4538870"/>
          </a:xfrm>
          <a:prstGeom prst="rect">
            <a:avLst/>
          </a:prstGeom>
          <a:solidFill>
            <a:srgbClr val="BA222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a:ln>
                <a:noFill/>
              </a:ln>
              <a:noFill/>
            </a:endParaRPr>
          </a:p>
        </p:txBody>
      </p:sp>
      <p:sp>
        <p:nvSpPr>
          <p:cNvPr id="11" name="Titel 1"/>
          <p:cNvSpPr>
            <a:spLocks noGrp="1"/>
          </p:cNvSpPr>
          <p:nvPr>
            <p:ph type="title"/>
          </p:nvPr>
        </p:nvSpPr>
        <p:spPr>
          <a:xfrm>
            <a:off x="4576247" y="166583"/>
            <a:ext cx="4384602" cy="511200"/>
          </a:xfrm>
        </p:spPr>
        <p:txBody>
          <a:bodyPr/>
          <a:lstStyle>
            <a:lvl1pPr>
              <a:defRPr>
                <a:solidFill>
                  <a:schemeClr val="bg1"/>
                </a:solidFill>
              </a:defRPr>
            </a:lvl1pPr>
          </a:lstStyle>
          <a:p>
            <a:r>
              <a:rPr lang="da-DK" dirty="0"/>
              <a:t>Klik for at redigere i masteren</a:t>
            </a:r>
          </a:p>
        </p:txBody>
      </p:sp>
      <p:sp>
        <p:nvSpPr>
          <p:cNvPr id="12" name="Pladsholder til tekst 11"/>
          <p:cNvSpPr>
            <a:spLocks noGrp="1"/>
          </p:cNvSpPr>
          <p:nvPr>
            <p:ph type="body" sz="quarter" idx="11"/>
          </p:nvPr>
        </p:nvSpPr>
        <p:spPr>
          <a:xfrm>
            <a:off x="4576763" y="844366"/>
            <a:ext cx="4384675" cy="353361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1422323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eldias">
    <p:spTree>
      <p:nvGrpSpPr>
        <p:cNvPr id="1" name=""/>
        <p:cNvGrpSpPr/>
        <p:nvPr/>
      </p:nvGrpSpPr>
      <p:grpSpPr>
        <a:xfrm>
          <a:off x="0" y="0"/>
          <a:ext cx="0" cy="0"/>
          <a:chOff x="0" y="0"/>
          <a:chExt cx="0" cy="0"/>
        </a:xfrm>
      </p:grpSpPr>
      <p:sp>
        <p:nvSpPr>
          <p:cNvPr id="3" name="Undertitel 2"/>
          <p:cNvSpPr>
            <a:spLocks noGrp="1"/>
          </p:cNvSpPr>
          <p:nvPr>
            <p:ph type="subTitle" idx="1"/>
          </p:nvPr>
        </p:nvSpPr>
        <p:spPr>
          <a:xfrm>
            <a:off x="871753" y="1527715"/>
            <a:ext cx="6033416" cy="1314450"/>
          </a:xfrm>
        </p:spPr>
        <p:txBody>
          <a:bodyPr/>
          <a:lstStyle>
            <a:lvl1pPr marL="0" indent="0" algn="l">
              <a:buNone/>
              <a:defRPr>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Klik for at redigere i master</a:t>
            </a:r>
          </a:p>
        </p:txBody>
      </p:sp>
    </p:spTree>
    <p:extLst>
      <p:ext uri="{BB962C8B-B14F-4D97-AF65-F5344CB8AC3E}">
        <p14:creationId xmlns:p14="http://schemas.microsoft.com/office/powerpoint/2010/main" val="2228570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871753" y="876148"/>
            <a:ext cx="7405016" cy="651566"/>
          </a:xfrm>
        </p:spPr>
        <p:txBody>
          <a:bodyPr>
            <a:normAutofit/>
          </a:bodyPr>
          <a:lstStyle>
            <a:lvl1pPr algn="l">
              <a:defRPr sz="1800"/>
            </a:lvl1pPr>
          </a:lstStyle>
          <a:p>
            <a:r>
              <a:rPr lang="da-DK" dirty="0"/>
              <a:t>Klik for at redigere i masteren</a:t>
            </a:r>
          </a:p>
        </p:txBody>
      </p:sp>
      <p:sp>
        <p:nvSpPr>
          <p:cNvPr id="3" name="Undertitel 2"/>
          <p:cNvSpPr>
            <a:spLocks noGrp="1"/>
          </p:cNvSpPr>
          <p:nvPr>
            <p:ph type="subTitle" idx="1"/>
          </p:nvPr>
        </p:nvSpPr>
        <p:spPr>
          <a:xfrm>
            <a:off x="871753" y="1527715"/>
            <a:ext cx="6033416" cy="1314450"/>
          </a:xfrm>
        </p:spPr>
        <p:txBody>
          <a:bodyPr/>
          <a:lstStyle>
            <a:lvl1pPr marL="0" indent="0" algn="l">
              <a:buNone/>
              <a:defRPr>
                <a:solidFill>
                  <a:srgbClr val="FFFFFF"/>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da-DK" dirty="0"/>
              <a:t>Klik for at redigere undertiteltypografien i masteren</a:t>
            </a:r>
          </a:p>
        </p:txBody>
      </p:sp>
    </p:spTree>
    <p:extLst>
      <p:ext uri="{BB962C8B-B14F-4D97-AF65-F5344CB8AC3E}">
        <p14:creationId xmlns:p14="http://schemas.microsoft.com/office/powerpoint/2010/main" val="33705763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indhold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3831697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lstStyle>
            <a:lvl1pPr algn="l">
              <a:defRPr sz="3000" b="1" cap="all"/>
            </a:lvl1pPr>
          </a:lstStyle>
          <a:p>
            <a:r>
              <a:rPr lang="da-DK"/>
              <a:t>Klik for at redigere i masteren</a:t>
            </a:r>
          </a:p>
        </p:txBody>
      </p:sp>
      <p:sp>
        <p:nvSpPr>
          <p:cNvPr id="3" name="Pladsholder til tekst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da-DK"/>
              <a:t>Klik for at redigere teksttypografierne i masteren</a:t>
            </a:r>
          </a:p>
        </p:txBody>
      </p:sp>
    </p:spTree>
    <p:extLst>
      <p:ext uri="{BB962C8B-B14F-4D97-AF65-F5344CB8AC3E}">
        <p14:creationId xmlns:p14="http://schemas.microsoft.com/office/powerpoint/2010/main" val="39251002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indhold 2"/>
          <p:cNvSpPr>
            <a:spLocks noGrp="1"/>
          </p:cNvSpPr>
          <p:nvPr>
            <p:ph sz="half" idx="1"/>
          </p:nvPr>
        </p:nvSpPr>
        <p:spPr>
          <a:xfrm>
            <a:off x="457200" y="900115"/>
            <a:ext cx="4038600" cy="254555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648200" y="900115"/>
            <a:ext cx="4038600" cy="254555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7557581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9"/>
            <a:ext cx="8229600" cy="857250"/>
          </a:xfrm>
        </p:spPr>
        <p:txBody>
          <a:bodyPr/>
          <a:lstStyle>
            <a:lvl1pPr>
              <a:defRPr/>
            </a:lvl1pPr>
          </a:lstStyle>
          <a:p>
            <a:r>
              <a:rPr lang="da-DK"/>
              <a:t>Klik for at redigere i masteren</a:t>
            </a:r>
          </a:p>
        </p:txBody>
      </p:sp>
      <p:sp>
        <p:nvSpPr>
          <p:cNvPr id="3" name="Pladsholder til tekst 2"/>
          <p:cNvSpPr>
            <a:spLocks noGrp="1"/>
          </p:cNvSpPr>
          <p:nvPr>
            <p:ph type="body" idx="1"/>
          </p:nvPr>
        </p:nvSpPr>
        <p:spPr>
          <a:xfrm>
            <a:off x="457200" y="1151335"/>
            <a:ext cx="4040188" cy="47982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da-DK"/>
              <a:t>Klik for at redigere teksttypografierne i masteren</a:t>
            </a:r>
          </a:p>
        </p:txBody>
      </p:sp>
      <p:sp>
        <p:nvSpPr>
          <p:cNvPr id="4" name="Pladsholder til indhold 3"/>
          <p:cNvSpPr>
            <a:spLocks noGrp="1"/>
          </p:cNvSpPr>
          <p:nvPr>
            <p:ph sz="half" idx="2"/>
          </p:nvPr>
        </p:nvSpPr>
        <p:spPr>
          <a:xfrm>
            <a:off x="457200" y="1631158"/>
            <a:ext cx="4040188" cy="282923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45029" y="1151335"/>
            <a:ext cx="4041775" cy="47982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da-DK"/>
              <a:t>Klik for at redigere teksttypografierne i masteren</a:t>
            </a:r>
          </a:p>
        </p:txBody>
      </p:sp>
      <p:sp>
        <p:nvSpPr>
          <p:cNvPr id="6" name="Pladsholder til indhold 5"/>
          <p:cNvSpPr>
            <a:spLocks noGrp="1"/>
          </p:cNvSpPr>
          <p:nvPr>
            <p:ph sz="quarter" idx="4"/>
          </p:nvPr>
        </p:nvSpPr>
        <p:spPr>
          <a:xfrm>
            <a:off x="4645029" y="1631158"/>
            <a:ext cx="4041775" cy="282923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4028841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Tree>
    <p:extLst>
      <p:ext uri="{BB962C8B-B14F-4D97-AF65-F5344CB8AC3E}">
        <p14:creationId xmlns:p14="http://schemas.microsoft.com/office/powerpoint/2010/main" val="1303064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3584430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9707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4" y="204787"/>
            <a:ext cx="3008313" cy="871538"/>
          </a:xfrm>
        </p:spPr>
        <p:txBody>
          <a:bodyPr anchor="b"/>
          <a:lstStyle>
            <a:lvl1pPr algn="l">
              <a:defRPr sz="1500" b="1"/>
            </a:lvl1pPr>
          </a:lstStyle>
          <a:p>
            <a:r>
              <a:rPr lang="da-DK"/>
              <a:t>Klik for at redigere i masteren</a:t>
            </a:r>
          </a:p>
        </p:txBody>
      </p:sp>
      <p:sp>
        <p:nvSpPr>
          <p:cNvPr id="3" name="Pladsholder til indhold 2"/>
          <p:cNvSpPr>
            <a:spLocks noGrp="1"/>
          </p:cNvSpPr>
          <p:nvPr>
            <p:ph idx="1"/>
          </p:nvPr>
        </p:nvSpPr>
        <p:spPr>
          <a:xfrm>
            <a:off x="3575050" y="204788"/>
            <a:ext cx="5111750" cy="422905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57204" y="1076327"/>
            <a:ext cx="3008313" cy="3357516"/>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da-DK"/>
              <a:t>Klik for at redigere teksttypografierne i masteren</a:t>
            </a:r>
          </a:p>
        </p:txBody>
      </p:sp>
    </p:spTree>
    <p:extLst>
      <p:ext uri="{BB962C8B-B14F-4D97-AF65-F5344CB8AC3E}">
        <p14:creationId xmlns:p14="http://schemas.microsoft.com/office/powerpoint/2010/main" val="36186240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3396901"/>
            <a:ext cx="5486400" cy="425054"/>
          </a:xfrm>
        </p:spPr>
        <p:txBody>
          <a:bodyPr anchor="b"/>
          <a:lstStyle>
            <a:lvl1pPr algn="l">
              <a:defRPr sz="1500" b="1"/>
            </a:lvl1pPr>
          </a:lstStyle>
          <a:p>
            <a:r>
              <a:rPr lang="da-DK"/>
              <a:t>Klik for at redigere i masteren</a:t>
            </a:r>
          </a:p>
        </p:txBody>
      </p:sp>
      <p:sp>
        <p:nvSpPr>
          <p:cNvPr id="3" name="Pladsholder til billede 2"/>
          <p:cNvSpPr>
            <a:spLocks noGrp="1"/>
          </p:cNvSpPr>
          <p:nvPr>
            <p:ph type="pic" idx="1"/>
          </p:nvPr>
        </p:nvSpPr>
        <p:spPr>
          <a:xfrm>
            <a:off x="1792288" y="256031"/>
            <a:ext cx="5486400" cy="30861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da-DK"/>
          </a:p>
        </p:txBody>
      </p:sp>
      <p:sp>
        <p:nvSpPr>
          <p:cNvPr id="4" name="Pladsholder til tekst 3"/>
          <p:cNvSpPr>
            <a:spLocks noGrp="1"/>
          </p:cNvSpPr>
          <p:nvPr>
            <p:ph type="body" sz="half" idx="2"/>
          </p:nvPr>
        </p:nvSpPr>
        <p:spPr>
          <a:xfrm>
            <a:off x="1792288" y="3821955"/>
            <a:ext cx="5486400" cy="603647"/>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da-DK"/>
              <a:t>Klik for at redigere teksttypografierne i masteren</a:t>
            </a:r>
          </a:p>
        </p:txBody>
      </p:sp>
    </p:spTree>
    <p:extLst>
      <p:ext uri="{BB962C8B-B14F-4D97-AF65-F5344CB8AC3E}">
        <p14:creationId xmlns:p14="http://schemas.microsoft.com/office/powerpoint/2010/main" val="41742054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masteren</a:t>
            </a:r>
          </a:p>
        </p:txBody>
      </p:sp>
      <p:sp>
        <p:nvSpPr>
          <p:cNvPr id="3" name="Pladsholder til lodret titel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10820690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154783"/>
            <a:ext cx="2057400" cy="3290888"/>
          </a:xfrm>
        </p:spPr>
        <p:txBody>
          <a:bodyPr vert="eaVert"/>
          <a:lstStyle/>
          <a:p>
            <a:r>
              <a:rPr lang="da-DK"/>
              <a:t>Klik for at redigere i masteren</a:t>
            </a:r>
          </a:p>
        </p:txBody>
      </p:sp>
      <p:sp>
        <p:nvSpPr>
          <p:cNvPr id="3" name="Pladsholder til lodret titel 2"/>
          <p:cNvSpPr>
            <a:spLocks noGrp="1"/>
          </p:cNvSpPr>
          <p:nvPr>
            <p:ph type="body" orient="vert" idx="1"/>
          </p:nvPr>
        </p:nvSpPr>
        <p:spPr>
          <a:xfrm>
            <a:off x="457200" y="154783"/>
            <a:ext cx="6019800" cy="329088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41933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lstStyle>
            <a:lvl1pPr algn="l">
              <a:defRPr sz="4000" b="1" cap="all"/>
            </a:lvl1pPr>
          </a:lstStyle>
          <a:p>
            <a:r>
              <a:rPr lang="da-DK"/>
              <a:t>Klik for at redigere i master</a:t>
            </a:r>
          </a:p>
        </p:txBody>
      </p:sp>
      <p:sp>
        <p:nvSpPr>
          <p:cNvPr id="3" name="Pladsholder til teks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Rediger typografien i masterens</a:t>
            </a:r>
          </a:p>
        </p:txBody>
      </p:sp>
    </p:spTree>
    <p:extLst>
      <p:ext uri="{BB962C8B-B14F-4D97-AF65-F5344CB8AC3E}">
        <p14:creationId xmlns:p14="http://schemas.microsoft.com/office/powerpoint/2010/main" val="789240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3644847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9"/>
            <a:ext cx="8229600" cy="857250"/>
          </a:xfrm>
        </p:spPr>
        <p:txBody>
          <a:bodyPr/>
          <a:lstStyle>
            <a:lvl1pPr>
              <a:defRPr/>
            </a:lvl1pPr>
          </a:lstStyle>
          <a:p>
            <a:r>
              <a:rPr lang="da-DK"/>
              <a:t>Klik for at redigere i master</a:t>
            </a:r>
          </a:p>
        </p:txBody>
      </p:sp>
      <p:sp>
        <p:nvSpPr>
          <p:cNvPr id="3" name="Pladsholder til teks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4" name="Pladsholder til indhold 3"/>
          <p:cNvSpPr>
            <a:spLocks noGrp="1"/>
          </p:cNvSpPr>
          <p:nvPr>
            <p:ph sz="half" idx="2"/>
          </p:nvPr>
        </p:nvSpPr>
        <p:spPr>
          <a:xfrm>
            <a:off x="457200" y="1631156"/>
            <a:ext cx="4040188" cy="282923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6" name="Pladsholder til indhold 5"/>
          <p:cNvSpPr>
            <a:spLocks noGrp="1"/>
          </p:cNvSpPr>
          <p:nvPr>
            <p:ph sz="quarter" idx="4"/>
          </p:nvPr>
        </p:nvSpPr>
        <p:spPr>
          <a:xfrm>
            <a:off x="4645026" y="1631156"/>
            <a:ext cx="4041775" cy="282923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4267183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Tree>
    <p:extLst>
      <p:ext uri="{BB962C8B-B14F-4D97-AF65-F5344CB8AC3E}">
        <p14:creationId xmlns:p14="http://schemas.microsoft.com/office/powerpoint/2010/main" val="4041323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7531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1" y="204787"/>
            <a:ext cx="3008313" cy="871538"/>
          </a:xfrm>
        </p:spPr>
        <p:txBody>
          <a:bodyPr anchor="b"/>
          <a:lstStyle>
            <a:lvl1pPr algn="l">
              <a:defRPr sz="2000" b="1"/>
            </a:lvl1pPr>
          </a:lstStyle>
          <a:p>
            <a:r>
              <a:rPr lang="da-DK"/>
              <a:t>Klik for at redigere i master</a:t>
            </a:r>
          </a:p>
        </p:txBody>
      </p:sp>
      <p:sp>
        <p:nvSpPr>
          <p:cNvPr id="3" name="Pladsholder til indhold 2"/>
          <p:cNvSpPr>
            <a:spLocks noGrp="1"/>
          </p:cNvSpPr>
          <p:nvPr>
            <p:ph idx="1"/>
          </p:nvPr>
        </p:nvSpPr>
        <p:spPr>
          <a:xfrm>
            <a:off x="3575050" y="204788"/>
            <a:ext cx="5111750" cy="422905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57201" y="1076327"/>
            <a:ext cx="3008313" cy="33575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Rediger typografien i masterens</a:t>
            </a:r>
          </a:p>
        </p:txBody>
      </p:sp>
    </p:spTree>
    <p:extLst>
      <p:ext uri="{BB962C8B-B14F-4D97-AF65-F5344CB8AC3E}">
        <p14:creationId xmlns:p14="http://schemas.microsoft.com/office/powerpoint/2010/main" val="3340785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3396900"/>
            <a:ext cx="5486400" cy="425054"/>
          </a:xfrm>
        </p:spPr>
        <p:txBody>
          <a:bodyPr anchor="b"/>
          <a:lstStyle>
            <a:lvl1pPr algn="l">
              <a:defRPr sz="2000" b="1"/>
            </a:lvl1pPr>
          </a:lstStyle>
          <a:p>
            <a:r>
              <a:rPr lang="da-DK"/>
              <a:t>Klik for at redigere i master</a:t>
            </a:r>
          </a:p>
        </p:txBody>
      </p:sp>
      <p:sp>
        <p:nvSpPr>
          <p:cNvPr id="3" name="Pladsholder til billede 2"/>
          <p:cNvSpPr>
            <a:spLocks noGrp="1"/>
          </p:cNvSpPr>
          <p:nvPr>
            <p:ph type="pic" idx="1"/>
          </p:nvPr>
        </p:nvSpPr>
        <p:spPr>
          <a:xfrm>
            <a:off x="1792288" y="25603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p>
        </p:txBody>
      </p:sp>
      <p:sp>
        <p:nvSpPr>
          <p:cNvPr id="4" name="Pladsholder til tekst 3"/>
          <p:cNvSpPr>
            <a:spLocks noGrp="1"/>
          </p:cNvSpPr>
          <p:nvPr>
            <p:ph type="body" sz="half" idx="2"/>
          </p:nvPr>
        </p:nvSpPr>
        <p:spPr>
          <a:xfrm>
            <a:off x="1792288" y="382195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Rediger typografien i masterens</a:t>
            </a:r>
          </a:p>
        </p:txBody>
      </p:sp>
    </p:spTree>
    <p:extLst>
      <p:ext uri="{BB962C8B-B14F-4D97-AF65-F5344CB8AC3E}">
        <p14:creationId xmlns:p14="http://schemas.microsoft.com/office/powerpoint/2010/main" val="3706209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emf"/><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ktangel 8"/>
          <p:cNvSpPr/>
          <p:nvPr userDrawn="1"/>
        </p:nvSpPr>
        <p:spPr>
          <a:xfrm>
            <a:off x="-1" y="4535617"/>
            <a:ext cx="9144001" cy="607883"/>
          </a:xfrm>
          <a:prstGeom prst="rect">
            <a:avLst/>
          </a:prstGeom>
          <a:gradFill flip="none" rotWithShape="1">
            <a:gsLst>
              <a:gs pos="0">
                <a:srgbClr val="AD1221"/>
              </a:gs>
              <a:gs pos="100000">
                <a:srgbClr val="91131E"/>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a-DK" dirty="0"/>
          </a:p>
        </p:txBody>
      </p:sp>
      <p:pic>
        <p:nvPicPr>
          <p:cNvPr id="13" name="Billede 12" descr="DBU-hvid-streg.eps"/>
          <p:cNvPicPr>
            <a:picLocks noChangeAspect="1"/>
          </p:cNvPicPr>
          <p:nvPr userDrawn="1"/>
        </p:nvPicPr>
        <p:blipFill>
          <a:blip r:embed="rId15">
            <a:alphaModFix amt="10000"/>
            <a:extLst>
              <a:ext uri="{28A0092B-C50C-407E-A947-70E740481C1C}">
                <a14:useLocalDpi xmlns:a14="http://schemas.microsoft.com/office/drawing/2010/main" val="0"/>
              </a:ext>
            </a:extLst>
          </a:blip>
          <a:stretch>
            <a:fillRect/>
          </a:stretch>
        </p:blipFill>
        <p:spPr>
          <a:xfrm>
            <a:off x="0" y="2978019"/>
            <a:ext cx="4711348" cy="4699451"/>
          </a:xfrm>
          <a:prstGeom prst="rect">
            <a:avLst/>
          </a:prstGeom>
        </p:spPr>
      </p:pic>
      <p:sp>
        <p:nvSpPr>
          <p:cNvPr id="2" name="Pladsholder til titel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da-DK" dirty="0"/>
              <a:t>Klik for at redigere i masteren</a:t>
            </a:r>
          </a:p>
        </p:txBody>
      </p:sp>
      <p:sp>
        <p:nvSpPr>
          <p:cNvPr id="3" name="Pladsholder til tekst 2"/>
          <p:cNvSpPr>
            <a:spLocks noGrp="1"/>
          </p:cNvSpPr>
          <p:nvPr>
            <p:ph type="body" idx="1"/>
          </p:nvPr>
        </p:nvSpPr>
        <p:spPr>
          <a:xfrm>
            <a:off x="457200" y="1200151"/>
            <a:ext cx="8229600" cy="3021291"/>
          </a:xfrm>
          <a:prstGeom prst="rect">
            <a:avLst/>
          </a:prstGeom>
        </p:spPr>
        <p:txBody>
          <a:bodyPr vert="horz" lIns="91440" tIns="45720" rIns="91440" bIns="45720" rtlCol="0">
            <a:norm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cxnSp>
        <p:nvCxnSpPr>
          <p:cNvPr id="10" name="Lige forbindelse 9"/>
          <p:cNvCxnSpPr/>
          <p:nvPr userDrawn="1"/>
        </p:nvCxnSpPr>
        <p:spPr>
          <a:xfrm>
            <a:off x="-1" y="4535617"/>
            <a:ext cx="9144001" cy="0"/>
          </a:xfrm>
          <a:prstGeom prst="line">
            <a:avLst/>
          </a:prstGeom>
          <a:ln w="6350" cmpd="sng">
            <a:solidFill>
              <a:schemeClr val="bg1"/>
            </a:solidFill>
          </a:ln>
        </p:spPr>
        <p:style>
          <a:lnRef idx="2">
            <a:schemeClr val="accent1"/>
          </a:lnRef>
          <a:fillRef idx="0">
            <a:schemeClr val="accent1"/>
          </a:fillRef>
          <a:effectRef idx="1">
            <a:schemeClr val="accent1"/>
          </a:effectRef>
          <a:fontRef idx="minor">
            <a:schemeClr val="tx1"/>
          </a:fontRef>
        </p:style>
      </p:cxnSp>
      <p:pic>
        <p:nvPicPr>
          <p:cNvPr id="11" name="Billede 10" descr="DBU-fv-rund.eps"/>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8454146" y="4611205"/>
            <a:ext cx="465308" cy="465308"/>
          </a:xfrm>
          <a:prstGeom prst="rect">
            <a:avLst/>
          </a:prstGeom>
        </p:spPr>
      </p:pic>
      <p:sp>
        <p:nvSpPr>
          <p:cNvPr id="14" name="Tekstfelt 13"/>
          <p:cNvSpPr txBox="1"/>
          <p:nvPr userDrawn="1"/>
        </p:nvSpPr>
        <p:spPr>
          <a:xfrm>
            <a:off x="6044674" y="4737747"/>
            <a:ext cx="2387578" cy="230832"/>
          </a:xfrm>
          <a:prstGeom prst="rect">
            <a:avLst/>
          </a:prstGeom>
          <a:noFill/>
        </p:spPr>
        <p:txBody>
          <a:bodyPr wrap="square" rtlCol="0">
            <a:spAutoFit/>
          </a:bodyPr>
          <a:lstStyle/>
          <a:p>
            <a:pPr algn="r">
              <a:tabLst/>
            </a:pPr>
            <a:r>
              <a:rPr lang="da-DK" sz="900" b="0" i="0" kern="0" cap="small" spc="90" dirty="0">
                <a:solidFill>
                  <a:schemeClr val="bg1"/>
                </a:solidFill>
                <a:latin typeface="Montserrat"/>
                <a:cs typeface="Montserrat"/>
              </a:rPr>
              <a:t>EN DEL AF NOGET STØRRE</a:t>
            </a:r>
          </a:p>
        </p:txBody>
      </p:sp>
      <p:sp>
        <p:nvSpPr>
          <p:cNvPr id="15" name="Tekstfelt 14"/>
          <p:cNvSpPr txBox="1"/>
          <p:nvPr userDrawn="1"/>
        </p:nvSpPr>
        <p:spPr>
          <a:xfrm>
            <a:off x="457200" y="4744649"/>
            <a:ext cx="3562239" cy="230832"/>
          </a:xfrm>
          <a:prstGeom prst="rect">
            <a:avLst/>
          </a:prstGeom>
          <a:noFill/>
        </p:spPr>
        <p:txBody>
          <a:bodyPr wrap="square" rtlCol="0">
            <a:spAutoFit/>
          </a:bodyPr>
          <a:lstStyle/>
          <a:p>
            <a:pPr algn="l"/>
            <a:r>
              <a:rPr lang="da-DK" sz="900" b="0" i="0" kern="900" spc="60" dirty="0">
                <a:solidFill>
                  <a:schemeClr val="bg1"/>
                </a:solidFill>
                <a:latin typeface="Montserrat Semi Bold"/>
                <a:cs typeface="Montserrat Semi Bold"/>
              </a:rPr>
              <a:t>Dansk Boldspil-Union  </a:t>
            </a:r>
            <a:r>
              <a:rPr lang="da-DK" sz="900" b="0" i="0" kern="900" spc="40" dirty="0">
                <a:solidFill>
                  <a:schemeClr val="bg1"/>
                </a:solidFill>
                <a:latin typeface="Montserrat Light"/>
                <a:cs typeface="Montserrat Light"/>
              </a:rPr>
              <a:t>/ </a:t>
            </a:r>
            <a:r>
              <a:rPr lang="da-DK" sz="900" b="0" i="0" kern="900" spc="40">
                <a:solidFill>
                  <a:schemeClr val="bg1"/>
                </a:solidFill>
                <a:latin typeface="Montserrat Light"/>
                <a:cs typeface="Montserrat Light"/>
              </a:rPr>
              <a:t>DBU Direktionssekretariatet</a:t>
            </a:r>
            <a:endParaRPr lang="da-DK" sz="900" b="0" i="0" kern="900" spc="40" dirty="0">
              <a:solidFill>
                <a:schemeClr val="bg1"/>
              </a:solidFill>
              <a:latin typeface="Montserrat Light"/>
              <a:cs typeface="Montserrat Light"/>
            </a:endParaRPr>
          </a:p>
        </p:txBody>
      </p:sp>
    </p:spTree>
    <p:extLst>
      <p:ext uri="{BB962C8B-B14F-4D97-AF65-F5344CB8AC3E}">
        <p14:creationId xmlns:p14="http://schemas.microsoft.com/office/powerpoint/2010/main" val="2913775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457200" rtl="0" eaLnBrk="1" latinLnBrk="0" hangingPunct="1">
        <a:spcBef>
          <a:spcPct val="0"/>
        </a:spcBef>
        <a:buNone/>
        <a:defRPr sz="2100" b="0" i="0" kern="1200" cap="all" spc="120">
          <a:solidFill>
            <a:schemeClr val="tx1">
              <a:lumMod val="75000"/>
              <a:lumOff val="25000"/>
            </a:schemeClr>
          </a:solidFill>
          <a:latin typeface="Montserrat"/>
          <a:ea typeface="+mj-ea"/>
          <a:cs typeface="Montserrat"/>
        </a:defRPr>
      </a:lvl1pPr>
    </p:titleStyle>
    <p:bodyStyle>
      <a:lvl1pPr marL="342900" indent="-342900" algn="l" defTabSz="457200" rtl="0" eaLnBrk="1" latinLnBrk="0" hangingPunct="1">
        <a:spcBef>
          <a:spcPct val="20000"/>
        </a:spcBef>
        <a:buFont typeface="Arial"/>
        <a:buChar char="•"/>
        <a:defRPr sz="1600" b="0" i="0" kern="1200" spc="30">
          <a:solidFill>
            <a:schemeClr val="tx1">
              <a:lumMod val="75000"/>
              <a:lumOff val="25000"/>
            </a:schemeClr>
          </a:solidFill>
          <a:latin typeface="Montserrat Light"/>
          <a:ea typeface="+mn-ea"/>
          <a:cs typeface="Montserrat Light"/>
        </a:defRPr>
      </a:lvl1pPr>
      <a:lvl2pPr marL="742950" indent="-285750" algn="l" defTabSz="457200" rtl="0" eaLnBrk="1" latinLnBrk="0" hangingPunct="1">
        <a:spcBef>
          <a:spcPct val="20000"/>
        </a:spcBef>
        <a:buFont typeface="Arial"/>
        <a:buChar char="–"/>
        <a:defRPr sz="1600" b="0" i="0" kern="1200" spc="30">
          <a:solidFill>
            <a:schemeClr val="tx1">
              <a:lumMod val="75000"/>
              <a:lumOff val="25000"/>
            </a:schemeClr>
          </a:solidFill>
          <a:latin typeface="Montserrat Light"/>
          <a:ea typeface="+mn-ea"/>
          <a:cs typeface="Montserrat Light"/>
        </a:defRPr>
      </a:lvl2pPr>
      <a:lvl3pPr marL="1143000" indent="-228600" algn="l" defTabSz="457200" rtl="0" eaLnBrk="1" latinLnBrk="0" hangingPunct="1">
        <a:spcBef>
          <a:spcPct val="20000"/>
        </a:spcBef>
        <a:buFont typeface="Arial"/>
        <a:buChar char="•"/>
        <a:defRPr sz="1600" b="0" i="0" kern="1200" spc="30">
          <a:solidFill>
            <a:schemeClr val="tx1">
              <a:lumMod val="75000"/>
              <a:lumOff val="25000"/>
            </a:schemeClr>
          </a:solidFill>
          <a:latin typeface="Montserrat Light"/>
          <a:ea typeface="+mn-ea"/>
          <a:cs typeface="Montserrat Light"/>
        </a:defRPr>
      </a:lvl3pPr>
      <a:lvl4pPr marL="1600200" indent="-228600" algn="l" defTabSz="457200" rtl="0" eaLnBrk="1" latinLnBrk="0" hangingPunct="1">
        <a:spcBef>
          <a:spcPct val="20000"/>
        </a:spcBef>
        <a:buFont typeface="Arial"/>
        <a:buChar char="–"/>
        <a:defRPr sz="1600" b="0" i="0" kern="1200" spc="30">
          <a:solidFill>
            <a:schemeClr val="tx1">
              <a:lumMod val="75000"/>
              <a:lumOff val="25000"/>
            </a:schemeClr>
          </a:solidFill>
          <a:latin typeface="Montserrat Light"/>
          <a:ea typeface="+mn-ea"/>
          <a:cs typeface="Montserrat Light"/>
        </a:defRPr>
      </a:lvl4pPr>
      <a:lvl5pPr marL="2057400" indent="-228600" algn="l" defTabSz="457200" rtl="0" eaLnBrk="1" latinLnBrk="0" hangingPunct="1">
        <a:spcBef>
          <a:spcPct val="20000"/>
        </a:spcBef>
        <a:buFont typeface="Arial"/>
        <a:buChar char="»"/>
        <a:defRPr sz="1600" b="0" i="0" kern="1200" spc="30">
          <a:solidFill>
            <a:schemeClr val="tx1">
              <a:lumMod val="75000"/>
              <a:lumOff val="25000"/>
            </a:schemeClr>
          </a:solidFill>
          <a:latin typeface="Montserrat Light"/>
          <a:ea typeface="+mn-ea"/>
          <a:cs typeface="Montserrat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ktangel 6"/>
          <p:cNvSpPr/>
          <p:nvPr userDrawn="1"/>
        </p:nvSpPr>
        <p:spPr>
          <a:xfrm>
            <a:off x="0" y="0"/>
            <a:ext cx="9144000" cy="5143500"/>
          </a:xfrm>
          <a:prstGeom prst="rect">
            <a:avLst/>
          </a:prstGeom>
          <a:gradFill flip="none" rotWithShape="1">
            <a:gsLst>
              <a:gs pos="0">
                <a:srgbClr val="1D1D1C"/>
              </a:gs>
              <a:gs pos="100000">
                <a:srgbClr val="141313"/>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a-DK" sz="1350">
              <a:solidFill>
                <a:prstClr val="white"/>
              </a:solidFill>
            </a:endParaRPr>
          </a:p>
        </p:txBody>
      </p:sp>
      <p:sp>
        <p:nvSpPr>
          <p:cNvPr id="9" name="Rektangel 8"/>
          <p:cNvSpPr/>
          <p:nvPr userDrawn="1"/>
        </p:nvSpPr>
        <p:spPr>
          <a:xfrm>
            <a:off x="-1" y="4535619"/>
            <a:ext cx="9144001" cy="607883"/>
          </a:xfrm>
          <a:prstGeom prst="rect">
            <a:avLst/>
          </a:prstGeom>
          <a:gradFill flip="none" rotWithShape="1">
            <a:gsLst>
              <a:gs pos="0">
                <a:srgbClr val="AD1221"/>
              </a:gs>
              <a:gs pos="100000">
                <a:srgbClr val="91131E"/>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endParaRPr lang="da-DK" sz="1350" dirty="0">
              <a:solidFill>
                <a:prstClr val="white"/>
              </a:solidFill>
            </a:endParaRPr>
          </a:p>
        </p:txBody>
      </p:sp>
      <p:sp>
        <p:nvSpPr>
          <p:cNvPr id="2" name="Pladsholder til titel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da-DK" dirty="0"/>
              <a:t>Klik for at redigere i masteren</a:t>
            </a:r>
          </a:p>
        </p:txBody>
      </p:sp>
      <p:sp>
        <p:nvSpPr>
          <p:cNvPr id="3" name="Pladsholder til tekst 2"/>
          <p:cNvSpPr>
            <a:spLocks noGrp="1"/>
          </p:cNvSpPr>
          <p:nvPr>
            <p:ph type="body" idx="1"/>
          </p:nvPr>
        </p:nvSpPr>
        <p:spPr>
          <a:xfrm>
            <a:off x="457200" y="1200152"/>
            <a:ext cx="8229600" cy="3021291"/>
          </a:xfrm>
          <a:prstGeom prst="rect">
            <a:avLst/>
          </a:prstGeom>
        </p:spPr>
        <p:txBody>
          <a:bodyPr vert="horz" lIns="91440" tIns="45720" rIns="91440" bIns="45720" rtlCol="0">
            <a:norm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cxnSp>
        <p:nvCxnSpPr>
          <p:cNvPr id="10" name="Lige forbindelse 9"/>
          <p:cNvCxnSpPr/>
          <p:nvPr userDrawn="1"/>
        </p:nvCxnSpPr>
        <p:spPr>
          <a:xfrm>
            <a:off x="-1" y="4535617"/>
            <a:ext cx="9144001" cy="0"/>
          </a:xfrm>
          <a:prstGeom prst="line">
            <a:avLst/>
          </a:prstGeom>
          <a:ln w="6350" cmpd="sng">
            <a:solidFill>
              <a:schemeClr val="bg1"/>
            </a:solidFill>
          </a:ln>
        </p:spPr>
        <p:style>
          <a:lnRef idx="2">
            <a:schemeClr val="accent1"/>
          </a:lnRef>
          <a:fillRef idx="0">
            <a:schemeClr val="accent1"/>
          </a:fillRef>
          <a:effectRef idx="1">
            <a:schemeClr val="accent1"/>
          </a:effectRef>
          <a:fontRef idx="minor">
            <a:schemeClr val="tx1"/>
          </a:fontRef>
        </p:style>
      </p:cxnSp>
      <p:pic>
        <p:nvPicPr>
          <p:cNvPr id="11" name="Billede 10" descr="DBU-fv-rund.eps"/>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454147" y="4611205"/>
            <a:ext cx="465308" cy="465308"/>
          </a:xfrm>
          <a:prstGeom prst="rect">
            <a:avLst/>
          </a:prstGeom>
        </p:spPr>
      </p:pic>
      <p:sp>
        <p:nvSpPr>
          <p:cNvPr id="12" name="Tekstfelt 11"/>
          <p:cNvSpPr txBox="1"/>
          <p:nvPr userDrawn="1"/>
        </p:nvSpPr>
        <p:spPr>
          <a:xfrm>
            <a:off x="4870015" y="4717043"/>
            <a:ext cx="3562239" cy="207749"/>
          </a:xfrm>
          <a:prstGeom prst="rect">
            <a:avLst/>
          </a:prstGeom>
          <a:noFill/>
        </p:spPr>
        <p:txBody>
          <a:bodyPr wrap="square" rtlCol="0">
            <a:spAutoFit/>
          </a:bodyPr>
          <a:lstStyle/>
          <a:p>
            <a:pPr algn="r" defTabSz="457189"/>
            <a:r>
              <a:rPr lang="da-DK" sz="750" dirty="0">
                <a:solidFill>
                  <a:prstClr val="white"/>
                </a:solidFill>
              </a:rPr>
              <a:t>Dansk Boldspil-Union / DBU Kommunikation</a:t>
            </a:r>
          </a:p>
        </p:txBody>
      </p:sp>
      <p:pic>
        <p:nvPicPr>
          <p:cNvPr id="13" name="Billede 12" descr="DBU-hvid-streg.eps"/>
          <p:cNvPicPr>
            <a:picLocks noChangeAspect="1"/>
          </p:cNvPicPr>
          <p:nvPr userDrawn="1"/>
        </p:nvPicPr>
        <p:blipFill>
          <a:blip r:embed="rId14">
            <a:alphaModFix amt="10000"/>
            <a:extLst>
              <a:ext uri="{28A0092B-C50C-407E-A947-70E740481C1C}">
                <a14:useLocalDpi xmlns:a14="http://schemas.microsoft.com/office/drawing/2010/main" val="0"/>
              </a:ext>
            </a:extLst>
          </a:blip>
          <a:stretch>
            <a:fillRect/>
          </a:stretch>
        </p:blipFill>
        <p:spPr>
          <a:xfrm>
            <a:off x="-1" y="2978019"/>
            <a:ext cx="4711348" cy="4699451"/>
          </a:xfrm>
          <a:prstGeom prst="rect">
            <a:avLst/>
          </a:prstGeom>
        </p:spPr>
      </p:pic>
    </p:spTree>
    <p:extLst>
      <p:ext uri="{BB962C8B-B14F-4D97-AF65-F5344CB8AC3E}">
        <p14:creationId xmlns:p14="http://schemas.microsoft.com/office/powerpoint/2010/main" val="128161330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342892" rtl="0" eaLnBrk="1" latinLnBrk="0" hangingPunct="1">
        <a:spcBef>
          <a:spcPct val="0"/>
        </a:spcBef>
        <a:buNone/>
        <a:defRPr sz="1500" kern="1200">
          <a:solidFill>
            <a:srgbClr val="AD1221"/>
          </a:solidFill>
          <a:latin typeface="+mj-lt"/>
          <a:ea typeface="+mj-ea"/>
          <a:cs typeface="+mj-cs"/>
        </a:defRPr>
      </a:lvl1pPr>
    </p:titleStyle>
    <p:bodyStyle>
      <a:lvl1pPr marL="257168" indent="-257168" algn="l" defTabSz="342892" rtl="0" eaLnBrk="1" latinLnBrk="0" hangingPunct="1">
        <a:spcBef>
          <a:spcPct val="20000"/>
        </a:spcBef>
        <a:buFont typeface="Arial"/>
        <a:buChar char="•"/>
        <a:defRPr sz="1050" kern="1200">
          <a:solidFill>
            <a:schemeClr val="bg1"/>
          </a:solidFill>
          <a:latin typeface="+mn-lt"/>
          <a:ea typeface="+mn-ea"/>
          <a:cs typeface="+mn-cs"/>
        </a:defRPr>
      </a:lvl1pPr>
      <a:lvl2pPr marL="557199" indent="-214308" algn="l" defTabSz="342892" rtl="0" eaLnBrk="1" latinLnBrk="0" hangingPunct="1">
        <a:spcBef>
          <a:spcPct val="20000"/>
        </a:spcBef>
        <a:buFont typeface="Arial"/>
        <a:buChar char="–"/>
        <a:defRPr sz="1050" kern="1200">
          <a:solidFill>
            <a:schemeClr val="bg1"/>
          </a:solidFill>
          <a:latin typeface="+mn-lt"/>
          <a:ea typeface="+mn-ea"/>
          <a:cs typeface="+mn-cs"/>
        </a:defRPr>
      </a:lvl2pPr>
      <a:lvl3pPr marL="857228" indent="-171446" algn="l" defTabSz="342892" rtl="0" eaLnBrk="1" latinLnBrk="0" hangingPunct="1">
        <a:spcBef>
          <a:spcPct val="20000"/>
        </a:spcBef>
        <a:buFont typeface="Arial"/>
        <a:buChar char="•"/>
        <a:defRPr sz="1050" kern="1200">
          <a:solidFill>
            <a:schemeClr val="bg1"/>
          </a:solidFill>
          <a:latin typeface="+mn-lt"/>
          <a:ea typeface="+mn-ea"/>
          <a:cs typeface="+mn-cs"/>
        </a:defRPr>
      </a:lvl3pPr>
      <a:lvl4pPr marL="1200120" indent="-171446" algn="l" defTabSz="342892" rtl="0" eaLnBrk="1" latinLnBrk="0" hangingPunct="1">
        <a:spcBef>
          <a:spcPct val="20000"/>
        </a:spcBef>
        <a:buFont typeface="Arial"/>
        <a:buChar char="–"/>
        <a:defRPr sz="1050" kern="1200">
          <a:solidFill>
            <a:schemeClr val="bg1"/>
          </a:solidFill>
          <a:latin typeface="+mn-lt"/>
          <a:ea typeface="+mn-ea"/>
          <a:cs typeface="+mn-cs"/>
        </a:defRPr>
      </a:lvl4pPr>
      <a:lvl5pPr marL="1543012" indent="-171446" algn="l" defTabSz="342892" rtl="0" eaLnBrk="1" latinLnBrk="0" hangingPunct="1">
        <a:spcBef>
          <a:spcPct val="20000"/>
        </a:spcBef>
        <a:buFont typeface="Arial"/>
        <a:buChar char="»"/>
        <a:defRPr sz="1050" kern="1200">
          <a:solidFill>
            <a:schemeClr val="bg1"/>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da-DK"/>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billede 4"/>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5089" b="15089"/>
          <a:stretch>
            <a:fillRect/>
          </a:stretch>
        </p:blipFill>
        <p:spPr>
          <a:ln>
            <a:solidFill>
              <a:schemeClr val="bg1"/>
            </a:solidFill>
          </a:ln>
        </p:spPr>
      </p:pic>
      <p:sp>
        <p:nvSpPr>
          <p:cNvPr id="3" name="Titel 2"/>
          <p:cNvSpPr>
            <a:spLocks noGrp="1"/>
          </p:cNvSpPr>
          <p:nvPr>
            <p:ph type="title"/>
          </p:nvPr>
        </p:nvSpPr>
        <p:spPr>
          <a:xfrm>
            <a:off x="4576247" y="333166"/>
            <a:ext cx="4384602" cy="511200"/>
          </a:xfrm>
        </p:spPr>
        <p:txBody>
          <a:bodyPr/>
          <a:lstStyle/>
          <a:p>
            <a:r>
              <a:rPr lang="da-DK" dirty="0"/>
              <a:t>agenda</a:t>
            </a:r>
          </a:p>
        </p:txBody>
      </p:sp>
      <p:sp>
        <p:nvSpPr>
          <p:cNvPr id="4" name="Pladsholder til tekst 3"/>
          <p:cNvSpPr>
            <a:spLocks noGrp="1"/>
          </p:cNvSpPr>
          <p:nvPr>
            <p:ph type="body" sz="quarter" idx="11"/>
          </p:nvPr>
        </p:nvSpPr>
        <p:spPr>
          <a:xfrm>
            <a:off x="4576763" y="955652"/>
            <a:ext cx="4384675" cy="3422326"/>
          </a:xfrm>
        </p:spPr>
        <p:txBody>
          <a:bodyPr>
            <a:normAutofit/>
          </a:bodyPr>
          <a:lstStyle/>
          <a:p>
            <a:pPr marL="0" indent="0">
              <a:buNone/>
            </a:pPr>
            <a:endParaRPr lang="da-DK" sz="1500" dirty="0">
              <a:latin typeface="Montserrat" panose="00000500000000000000" pitchFamily="50" charset="0"/>
            </a:endParaRPr>
          </a:p>
          <a:p>
            <a:r>
              <a:rPr lang="da-DK" sz="1500" dirty="0">
                <a:latin typeface="Montserrat" panose="00000500000000000000" pitchFamily="50" charset="0"/>
              </a:rPr>
              <a:t>Grundlæggende principper og begreber for behandling af persondata</a:t>
            </a:r>
          </a:p>
          <a:p>
            <a:r>
              <a:rPr lang="da-DK" sz="1500" dirty="0">
                <a:latin typeface="Montserrat" panose="00000500000000000000" pitchFamily="50" charset="0"/>
              </a:rPr>
              <a:t>Krav:</a:t>
            </a:r>
          </a:p>
          <a:p>
            <a:pPr lvl="1"/>
            <a:r>
              <a:rPr lang="da-DK" sz="1500" dirty="0">
                <a:latin typeface="Montserrat" panose="00000500000000000000" pitchFamily="50" charset="0"/>
              </a:rPr>
              <a:t>De registreredes rettigheder</a:t>
            </a:r>
          </a:p>
          <a:p>
            <a:pPr lvl="1"/>
            <a:r>
              <a:rPr lang="da-DK" sz="1500" dirty="0">
                <a:latin typeface="Montserrat" panose="00000500000000000000" pitchFamily="50" charset="0"/>
              </a:rPr>
              <a:t>Fortegnelse over behandlingsaktiviteter</a:t>
            </a:r>
          </a:p>
          <a:p>
            <a:pPr lvl="1"/>
            <a:r>
              <a:rPr lang="da-DK" sz="1500" dirty="0">
                <a:latin typeface="Montserrat" panose="00000500000000000000" pitchFamily="50" charset="0"/>
              </a:rPr>
              <a:t>Risiko- og konsekvensanalyse</a:t>
            </a:r>
          </a:p>
          <a:p>
            <a:pPr lvl="1"/>
            <a:r>
              <a:rPr lang="da-DK" sz="1500" dirty="0">
                <a:latin typeface="Montserrat" panose="00000500000000000000" pitchFamily="50" charset="0"/>
              </a:rPr>
              <a:t>Databehandleraftaler</a:t>
            </a:r>
          </a:p>
          <a:p>
            <a:pPr lvl="1"/>
            <a:r>
              <a:rPr lang="da-DK" sz="1500" dirty="0">
                <a:latin typeface="Montserrat" panose="00000500000000000000" pitchFamily="50" charset="0"/>
              </a:rPr>
              <a:t>Oplysningspligt</a:t>
            </a:r>
          </a:p>
          <a:p>
            <a:pPr lvl="1"/>
            <a:r>
              <a:rPr lang="da-DK" sz="1500" dirty="0">
                <a:latin typeface="Montserrat" panose="00000500000000000000" pitchFamily="50" charset="0"/>
              </a:rPr>
              <a:t>Politikker</a:t>
            </a:r>
          </a:p>
          <a:p>
            <a:r>
              <a:rPr lang="da-DK" sz="1500" dirty="0">
                <a:latin typeface="Montserrat" panose="00000500000000000000" pitchFamily="50" charset="0"/>
              </a:rPr>
              <a:t>Næste skridt</a:t>
            </a:r>
          </a:p>
          <a:p>
            <a:pPr marL="0" indent="0">
              <a:buNone/>
            </a:pPr>
            <a:endParaRPr lang="da-DK" sz="1500" dirty="0">
              <a:latin typeface="Montserrat" panose="00000500000000000000" pitchFamily="50" charset="0"/>
            </a:endParaRPr>
          </a:p>
          <a:p>
            <a:pPr marL="0" indent="0">
              <a:buNone/>
            </a:pPr>
            <a:endParaRPr lang="da-DK" sz="1500" dirty="0"/>
          </a:p>
        </p:txBody>
      </p:sp>
    </p:spTree>
    <p:extLst>
      <p:ext uri="{BB962C8B-B14F-4D97-AF65-F5344CB8AC3E}">
        <p14:creationId xmlns:p14="http://schemas.microsoft.com/office/powerpoint/2010/main" val="4136561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BE487C-99E2-4C7E-974C-E55CD5A5C0B1}"/>
              </a:ext>
            </a:extLst>
          </p:cNvPr>
          <p:cNvSpPr>
            <a:spLocks noGrp="1"/>
          </p:cNvSpPr>
          <p:nvPr>
            <p:ph type="title"/>
          </p:nvPr>
        </p:nvSpPr>
        <p:spPr/>
        <p:txBody>
          <a:bodyPr/>
          <a:lstStyle/>
          <a:p>
            <a:r>
              <a:rPr lang="da-DK" dirty="0"/>
              <a:t>Risiko- og konsekvensanalyse - DPIA</a:t>
            </a:r>
          </a:p>
        </p:txBody>
      </p:sp>
      <p:pic>
        <p:nvPicPr>
          <p:cNvPr id="5" name="Pladsholder til indhold 4">
            <a:extLst>
              <a:ext uri="{FF2B5EF4-FFF2-40B4-BE49-F238E27FC236}">
                <a16:creationId xmlns:a16="http://schemas.microsoft.com/office/drawing/2014/main" id="{EE0615EB-96E2-4767-A16E-C1812A72D95F}"/>
              </a:ext>
            </a:extLst>
          </p:cNvPr>
          <p:cNvPicPr>
            <a:picLocks noGrp="1" noChangeAspect="1"/>
          </p:cNvPicPr>
          <p:nvPr>
            <p:ph sz="half" idx="1"/>
          </p:nvPr>
        </p:nvPicPr>
        <p:blipFill>
          <a:blip r:embed="rId3"/>
          <a:stretch>
            <a:fillRect/>
          </a:stretch>
        </p:blipFill>
        <p:spPr>
          <a:xfrm>
            <a:off x="457200" y="1996282"/>
            <a:ext cx="4038600" cy="2271712"/>
          </a:xfrm>
          <a:prstGeom prst="rect">
            <a:avLst/>
          </a:prstGeom>
        </p:spPr>
      </p:pic>
      <p:pic>
        <p:nvPicPr>
          <p:cNvPr id="6" name="Pladsholder til indhold 5">
            <a:extLst>
              <a:ext uri="{FF2B5EF4-FFF2-40B4-BE49-F238E27FC236}">
                <a16:creationId xmlns:a16="http://schemas.microsoft.com/office/drawing/2014/main" id="{B09E7D38-7E91-4266-9A8E-9503B2C41399}"/>
              </a:ext>
            </a:extLst>
          </p:cNvPr>
          <p:cNvPicPr>
            <a:picLocks noGrp="1" noChangeAspect="1"/>
          </p:cNvPicPr>
          <p:nvPr>
            <p:ph sz="half" idx="2"/>
          </p:nvPr>
        </p:nvPicPr>
        <p:blipFill>
          <a:blip r:embed="rId4"/>
          <a:stretch>
            <a:fillRect/>
          </a:stretch>
        </p:blipFill>
        <p:spPr>
          <a:xfrm>
            <a:off x="4648200" y="1996282"/>
            <a:ext cx="4038600" cy="2271712"/>
          </a:xfrm>
          <a:prstGeom prst="rect">
            <a:avLst/>
          </a:prstGeom>
        </p:spPr>
      </p:pic>
      <p:sp>
        <p:nvSpPr>
          <p:cNvPr id="7" name="Tekstfelt 6">
            <a:extLst>
              <a:ext uri="{FF2B5EF4-FFF2-40B4-BE49-F238E27FC236}">
                <a16:creationId xmlns:a16="http://schemas.microsoft.com/office/drawing/2014/main" id="{C873E84C-BD7B-4B14-8181-37875B9B9DD3}"/>
              </a:ext>
            </a:extLst>
          </p:cNvPr>
          <p:cNvSpPr txBox="1"/>
          <p:nvPr/>
        </p:nvSpPr>
        <p:spPr>
          <a:xfrm>
            <a:off x="742950" y="1063229"/>
            <a:ext cx="7470884" cy="830997"/>
          </a:xfrm>
          <a:prstGeom prst="rect">
            <a:avLst/>
          </a:prstGeom>
          <a:noFill/>
        </p:spPr>
        <p:txBody>
          <a:bodyPr wrap="square" rtlCol="0">
            <a:spAutoFit/>
          </a:bodyPr>
          <a:lstStyle/>
          <a:p>
            <a:pPr marL="285750" indent="-285750">
              <a:buFont typeface="Arial" panose="020B0604020202020204" pitchFamily="34" charset="0"/>
              <a:buChar char="•"/>
            </a:pPr>
            <a:r>
              <a:rPr lang="da-DK" sz="1600" dirty="0">
                <a:latin typeface="Montserrat Light" panose="00000400000000000000" pitchFamily="50" charset="0"/>
              </a:rPr>
              <a:t>Analyse af de dokumenterede risici ud fra sandsynlighed og konsekvens</a:t>
            </a:r>
          </a:p>
          <a:p>
            <a:pPr marL="285750" indent="-285750">
              <a:buFont typeface="Arial" panose="020B0604020202020204" pitchFamily="34" charset="0"/>
              <a:buChar char="•"/>
            </a:pPr>
            <a:r>
              <a:rPr lang="da-DK" sz="1600" dirty="0">
                <a:latin typeface="Montserrat Light" panose="00000400000000000000" pitchFamily="50" charset="0"/>
              </a:rPr>
              <a:t>Risiko identifikation, analyse, handling, rapportering og monitorering</a:t>
            </a:r>
          </a:p>
        </p:txBody>
      </p:sp>
    </p:spTree>
    <p:extLst>
      <p:ext uri="{BB962C8B-B14F-4D97-AF65-F5344CB8AC3E}">
        <p14:creationId xmlns:p14="http://schemas.microsoft.com/office/powerpoint/2010/main" val="530867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BA4E90-2B48-4269-AE03-1841EDD00FF0}"/>
              </a:ext>
            </a:extLst>
          </p:cNvPr>
          <p:cNvSpPr>
            <a:spLocks noGrp="1"/>
          </p:cNvSpPr>
          <p:nvPr>
            <p:ph type="title"/>
          </p:nvPr>
        </p:nvSpPr>
        <p:spPr/>
        <p:txBody>
          <a:bodyPr/>
          <a:lstStyle/>
          <a:p>
            <a:r>
              <a:rPr lang="da-DK" dirty="0"/>
              <a:t>Risiko- og konsekvensanalyse - DPIA</a:t>
            </a:r>
          </a:p>
        </p:txBody>
      </p:sp>
      <p:pic>
        <p:nvPicPr>
          <p:cNvPr id="9" name="Pladsholder til indhold 8">
            <a:extLst>
              <a:ext uri="{FF2B5EF4-FFF2-40B4-BE49-F238E27FC236}">
                <a16:creationId xmlns:a16="http://schemas.microsoft.com/office/drawing/2014/main" id="{34E59635-64F9-4E52-B0C3-D9E61E60F153}"/>
              </a:ext>
            </a:extLst>
          </p:cNvPr>
          <p:cNvPicPr>
            <a:picLocks noGrp="1" noChangeAspect="1"/>
          </p:cNvPicPr>
          <p:nvPr>
            <p:ph sz="half" idx="2"/>
          </p:nvPr>
        </p:nvPicPr>
        <p:blipFill>
          <a:blip r:embed="rId3"/>
          <a:stretch>
            <a:fillRect/>
          </a:stretch>
        </p:blipFill>
        <p:spPr>
          <a:xfrm>
            <a:off x="5502166" y="1119400"/>
            <a:ext cx="3091750" cy="1856672"/>
          </a:xfrm>
          <a:prstGeom prst="rect">
            <a:avLst/>
          </a:prstGeom>
        </p:spPr>
      </p:pic>
      <p:pic>
        <p:nvPicPr>
          <p:cNvPr id="8" name="Pladsholder til indhold 7">
            <a:extLst>
              <a:ext uri="{FF2B5EF4-FFF2-40B4-BE49-F238E27FC236}">
                <a16:creationId xmlns:a16="http://schemas.microsoft.com/office/drawing/2014/main" id="{28C34B18-D02D-4191-8897-A3905A3EA8FD}"/>
              </a:ext>
            </a:extLst>
          </p:cNvPr>
          <p:cNvPicPr>
            <a:picLocks noGrp="1" noChangeAspect="1"/>
          </p:cNvPicPr>
          <p:nvPr>
            <p:ph sz="half" idx="1"/>
          </p:nvPr>
        </p:nvPicPr>
        <p:blipFill>
          <a:blip r:embed="rId4"/>
          <a:stretch>
            <a:fillRect/>
          </a:stretch>
        </p:blipFill>
        <p:spPr>
          <a:xfrm>
            <a:off x="2499137" y="2524380"/>
            <a:ext cx="2840219" cy="1734054"/>
          </a:xfrm>
          <a:prstGeom prst="rect">
            <a:avLst/>
          </a:prstGeom>
        </p:spPr>
      </p:pic>
      <p:sp>
        <p:nvSpPr>
          <p:cNvPr id="10" name="Tekstfelt 9">
            <a:extLst>
              <a:ext uri="{FF2B5EF4-FFF2-40B4-BE49-F238E27FC236}">
                <a16:creationId xmlns:a16="http://schemas.microsoft.com/office/drawing/2014/main" id="{1FFFAFB8-AB82-47C9-A8A3-152B22869E51}"/>
              </a:ext>
            </a:extLst>
          </p:cNvPr>
          <p:cNvSpPr txBox="1"/>
          <p:nvPr/>
        </p:nvSpPr>
        <p:spPr>
          <a:xfrm>
            <a:off x="654269" y="1063229"/>
            <a:ext cx="4847897" cy="1104530"/>
          </a:xfrm>
          <a:prstGeom prst="rect">
            <a:avLst/>
          </a:prstGeom>
          <a:noFill/>
        </p:spPr>
        <p:txBody>
          <a:bodyPr wrap="square" rtlCol="0">
            <a:spAutoFit/>
          </a:bodyPr>
          <a:lstStyle/>
          <a:p>
            <a:endParaRPr lang="da-DK" dirty="0"/>
          </a:p>
        </p:txBody>
      </p:sp>
      <p:sp>
        <p:nvSpPr>
          <p:cNvPr id="11" name="Tekstfelt 10">
            <a:extLst>
              <a:ext uri="{FF2B5EF4-FFF2-40B4-BE49-F238E27FC236}">
                <a16:creationId xmlns:a16="http://schemas.microsoft.com/office/drawing/2014/main" id="{D6CB45C2-D80E-47F0-BD53-81AA83069D29}"/>
              </a:ext>
            </a:extLst>
          </p:cNvPr>
          <p:cNvSpPr txBox="1"/>
          <p:nvPr/>
        </p:nvSpPr>
        <p:spPr>
          <a:xfrm>
            <a:off x="291662" y="890752"/>
            <a:ext cx="5210504" cy="1815882"/>
          </a:xfrm>
          <a:prstGeom prst="rect">
            <a:avLst/>
          </a:prstGeom>
          <a:noFill/>
        </p:spPr>
        <p:txBody>
          <a:bodyPr wrap="square" rtlCol="0">
            <a:spAutoFit/>
          </a:bodyPr>
          <a:lstStyle/>
          <a:p>
            <a:pPr marL="285750" indent="-285750">
              <a:buFont typeface="Arial" panose="020B0604020202020204" pitchFamily="34" charset="0"/>
              <a:buChar char="•"/>
            </a:pPr>
            <a:r>
              <a:rPr lang="da-DK" sz="1600" dirty="0">
                <a:latin typeface="Montserrat Light" panose="00000400000000000000" pitchFamily="50" charset="0"/>
              </a:rPr>
              <a:t>Gennemgang af samtlige IT systemer jf. IT </a:t>
            </a:r>
            <a:r>
              <a:rPr lang="da-DK" sz="1600" dirty="0" err="1">
                <a:latin typeface="Montserrat Light" panose="00000400000000000000" pitchFamily="50" charset="0"/>
              </a:rPr>
              <a:t>setup</a:t>
            </a:r>
            <a:endParaRPr lang="da-DK" sz="1600" dirty="0">
              <a:latin typeface="Montserrat Light" panose="00000400000000000000" pitchFamily="50" charset="0"/>
            </a:endParaRPr>
          </a:p>
          <a:p>
            <a:pPr marL="285750" indent="-285750">
              <a:buFont typeface="Arial" panose="020B0604020202020204" pitchFamily="34" charset="0"/>
              <a:buChar char="•"/>
            </a:pPr>
            <a:r>
              <a:rPr lang="da-DK" sz="1600" dirty="0">
                <a:latin typeface="Montserrat Light" panose="00000400000000000000" pitchFamily="50" charset="0"/>
              </a:rPr>
              <a:t>Gennemgå IT Sikkerheds spørgeskema med leverandører/os selv </a:t>
            </a:r>
          </a:p>
          <a:p>
            <a:pPr marL="285750" indent="-285750">
              <a:buFont typeface="Arial" panose="020B0604020202020204" pitchFamily="34" charset="0"/>
              <a:buChar char="•"/>
            </a:pPr>
            <a:r>
              <a:rPr lang="da-DK" sz="1600" dirty="0">
                <a:latin typeface="Montserrat Light" panose="00000400000000000000" pitchFamily="50" charset="0"/>
              </a:rPr>
              <a:t>Følge op på adgange/sikkerhedsprofiler; hvem kan se hvad, hvem kan gøre hvad</a:t>
            </a:r>
          </a:p>
          <a:p>
            <a:pPr marL="285750" indent="-285750">
              <a:buFont typeface="Arial" panose="020B0604020202020204" pitchFamily="34" charset="0"/>
              <a:buChar char="•"/>
            </a:pPr>
            <a:r>
              <a:rPr lang="da-DK" sz="1600" dirty="0">
                <a:latin typeface="Montserrat Light" panose="00000400000000000000" pitchFamily="50" charset="0"/>
              </a:rPr>
              <a:t>Dokumentation!</a:t>
            </a:r>
          </a:p>
        </p:txBody>
      </p:sp>
    </p:spTree>
    <p:extLst>
      <p:ext uri="{BB962C8B-B14F-4D97-AF65-F5344CB8AC3E}">
        <p14:creationId xmlns:p14="http://schemas.microsoft.com/office/powerpoint/2010/main" val="2685184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4" name="Lige pilforbindelse 93"/>
          <p:cNvCxnSpPr/>
          <p:nvPr/>
        </p:nvCxnSpPr>
        <p:spPr>
          <a:xfrm flipV="1">
            <a:off x="4129554" y="1902604"/>
            <a:ext cx="1793858" cy="26596"/>
          </a:xfrm>
          <a:prstGeom prst="straightConnector1">
            <a:avLst/>
          </a:prstGeom>
          <a:ln w="6350" cmpd="sng">
            <a:solidFill>
              <a:srgbClr val="FFFFFF"/>
            </a:solidFill>
            <a:headEnd type="arrow" w="sm" len="sm"/>
            <a:tailEnd type="arrow" w="sm" len="sm"/>
          </a:ln>
        </p:spPr>
        <p:style>
          <a:lnRef idx="2">
            <a:schemeClr val="accent1"/>
          </a:lnRef>
          <a:fillRef idx="0">
            <a:schemeClr val="accent1"/>
          </a:fillRef>
          <a:effectRef idx="1">
            <a:schemeClr val="accent1"/>
          </a:effectRef>
          <a:fontRef idx="minor">
            <a:schemeClr val="tx1"/>
          </a:fontRef>
        </p:style>
      </p:cxnSp>
      <p:cxnSp>
        <p:nvCxnSpPr>
          <p:cNvPr id="91" name="Lige pilforbindelse 90"/>
          <p:cNvCxnSpPr/>
          <p:nvPr/>
        </p:nvCxnSpPr>
        <p:spPr>
          <a:xfrm flipV="1">
            <a:off x="5124392" y="2907768"/>
            <a:ext cx="779546" cy="450921"/>
          </a:xfrm>
          <a:prstGeom prst="straightConnector1">
            <a:avLst/>
          </a:prstGeom>
          <a:ln w="6350" cmpd="sng">
            <a:solidFill>
              <a:srgbClr val="FFFFFF"/>
            </a:solidFill>
            <a:headEnd type="arrow" w="sm" len="sm"/>
            <a:tailEnd type="arrow" w="sm" len="sm"/>
          </a:ln>
        </p:spPr>
        <p:style>
          <a:lnRef idx="2">
            <a:schemeClr val="accent1"/>
          </a:lnRef>
          <a:fillRef idx="0">
            <a:schemeClr val="accent1"/>
          </a:fillRef>
          <a:effectRef idx="1">
            <a:schemeClr val="accent1"/>
          </a:effectRef>
          <a:fontRef idx="minor">
            <a:schemeClr val="tx1"/>
          </a:fontRef>
        </p:style>
      </p:cxnSp>
      <p:cxnSp>
        <p:nvCxnSpPr>
          <p:cNvPr id="143" name="Buet forbindelse 142"/>
          <p:cNvCxnSpPr>
            <a:stCxn id="12" idx="3"/>
          </p:cNvCxnSpPr>
          <p:nvPr/>
        </p:nvCxnSpPr>
        <p:spPr>
          <a:xfrm flipV="1">
            <a:off x="2728244" y="1346637"/>
            <a:ext cx="2665422" cy="738314"/>
          </a:xfrm>
          <a:prstGeom prst="curvedConnector3">
            <a:avLst>
              <a:gd name="adj1" fmla="val 50000"/>
            </a:avLst>
          </a:prstGeom>
          <a:ln w="6350" cmpd="sng">
            <a:solidFill>
              <a:srgbClr val="FFFFFF"/>
            </a:solidFill>
            <a:headEnd type="arrow" w="sm" len="sm"/>
            <a:tailEnd type="arrow" w="sm" len="sm"/>
          </a:ln>
        </p:spPr>
        <p:style>
          <a:lnRef idx="2">
            <a:schemeClr val="accent1"/>
          </a:lnRef>
          <a:fillRef idx="0">
            <a:schemeClr val="accent1"/>
          </a:fillRef>
          <a:effectRef idx="1">
            <a:schemeClr val="accent1"/>
          </a:effectRef>
          <a:fontRef idx="minor">
            <a:schemeClr val="tx1"/>
          </a:fontRef>
        </p:style>
      </p:cxnSp>
      <p:cxnSp>
        <p:nvCxnSpPr>
          <p:cNvPr id="152" name="Lige pilforbindelse 151"/>
          <p:cNvCxnSpPr>
            <a:stCxn id="20" idx="3"/>
            <a:endCxn id="29" idx="2"/>
          </p:cNvCxnSpPr>
          <p:nvPr/>
        </p:nvCxnSpPr>
        <p:spPr>
          <a:xfrm>
            <a:off x="4133207" y="2369664"/>
            <a:ext cx="1803289" cy="332933"/>
          </a:xfrm>
          <a:prstGeom prst="straightConnector1">
            <a:avLst/>
          </a:prstGeom>
          <a:ln w="6350" cmpd="sng">
            <a:solidFill>
              <a:srgbClr val="FFFFFF"/>
            </a:solidFill>
            <a:headEnd type="arrow" w="sm" len="sm"/>
            <a:tailEnd type="arrow" w="sm" len="sm"/>
          </a:ln>
        </p:spPr>
        <p:style>
          <a:lnRef idx="2">
            <a:schemeClr val="accent1"/>
          </a:lnRef>
          <a:fillRef idx="0">
            <a:schemeClr val="accent1"/>
          </a:fillRef>
          <a:effectRef idx="1">
            <a:schemeClr val="accent1"/>
          </a:effectRef>
          <a:fontRef idx="minor">
            <a:schemeClr val="tx1"/>
          </a:fontRef>
        </p:style>
      </p:cxnSp>
      <p:sp>
        <p:nvSpPr>
          <p:cNvPr id="2" name="Titel 1"/>
          <p:cNvSpPr>
            <a:spLocks noGrp="1"/>
          </p:cNvSpPr>
          <p:nvPr>
            <p:ph type="title"/>
          </p:nvPr>
        </p:nvSpPr>
        <p:spPr>
          <a:xfrm>
            <a:off x="140322" y="70699"/>
            <a:ext cx="2007929" cy="642938"/>
          </a:xfrm>
        </p:spPr>
        <p:txBody>
          <a:bodyPr/>
          <a:lstStyle/>
          <a:p>
            <a:r>
              <a:rPr lang="da-DK" b="1" dirty="0">
                <a:solidFill>
                  <a:schemeClr val="bg1"/>
                </a:solidFill>
              </a:rPr>
              <a:t>Dansk Boldspil-Union</a:t>
            </a:r>
          </a:p>
        </p:txBody>
      </p:sp>
      <p:sp>
        <p:nvSpPr>
          <p:cNvPr id="8" name="Titel 1"/>
          <p:cNvSpPr txBox="1">
            <a:spLocks/>
          </p:cNvSpPr>
          <p:nvPr/>
        </p:nvSpPr>
        <p:spPr>
          <a:xfrm>
            <a:off x="1580003" y="790542"/>
            <a:ext cx="4612311" cy="642938"/>
          </a:xfrm>
          <a:prstGeom prst="rect">
            <a:avLst/>
          </a:prstGeom>
        </p:spPr>
        <p:txBody>
          <a:bodyPr vert="horz" lIns="68580" tIns="34290" rIns="68580" bIns="34290" rtlCol="0" anchor="ctr">
            <a:normAutofit/>
          </a:bodyPr>
          <a:lstStyle>
            <a:lvl1pPr algn="l" defTabSz="457200" rtl="0" eaLnBrk="1" latinLnBrk="0" hangingPunct="1">
              <a:spcBef>
                <a:spcPct val="0"/>
              </a:spcBef>
              <a:buNone/>
              <a:defRPr sz="2000" kern="1200">
                <a:solidFill>
                  <a:srgbClr val="AD1221"/>
                </a:solidFill>
                <a:latin typeface="+mj-lt"/>
                <a:ea typeface="+mj-ea"/>
                <a:cs typeface="+mj-cs"/>
              </a:defRPr>
            </a:lvl1pPr>
          </a:lstStyle>
          <a:p>
            <a:pPr algn="r" defTabSz="342900"/>
            <a:endParaRPr lang="da-DK" sz="1500" dirty="0">
              <a:latin typeface="Calibri"/>
            </a:endParaRPr>
          </a:p>
        </p:txBody>
      </p:sp>
      <p:sp>
        <p:nvSpPr>
          <p:cNvPr id="10" name="Afrundet rektangel 9"/>
          <p:cNvSpPr/>
          <p:nvPr/>
        </p:nvSpPr>
        <p:spPr>
          <a:xfrm rot="16200000">
            <a:off x="1077554" y="1838650"/>
            <a:ext cx="799281" cy="256453"/>
          </a:xfrm>
          <a:prstGeom prst="roundRect">
            <a:avLst/>
          </a:prstGeom>
          <a:gradFill flip="none" rotWithShape="1">
            <a:gsLst>
              <a:gs pos="0">
                <a:schemeClr val="accent2">
                  <a:lumMod val="75000"/>
                </a:schemeClr>
              </a:gs>
              <a:gs pos="100000">
                <a:srgbClr val="141313"/>
              </a:gs>
            </a:gsLst>
            <a:path path="circle">
              <a:fillToRect l="100000" t="100000"/>
            </a:path>
            <a:tileRect r="-100000" b="-100000"/>
          </a:gra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r>
              <a:rPr lang="da-DK" sz="750" dirty="0">
                <a:solidFill>
                  <a:prstClr val="white"/>
                </a:solidFill>
                <a:latin typeface="Calibri"/>
              </a:rPr>
              <a:t>Klub</a:t>
            </a:r>
          </a:p>
          <a:p>
            <a:pPr algn="ctr" defTabSz="457189"/>
            <a:r>
              <a:rPr lang="da-DK" sz="750" dirty="0">
                <a:solidFill>
                  <a:prstClr val="white"/>
                </a:solidFill>
                <a:latin typeface="Calibri"/>
              </a:rPr>
              <a:t>websites</a:t>
            </a:r>
          </a:p>
        </p:txBody>
      </p:sp>
      <p:sp>
        <p:nvSpPr>
          <p:cNvPr id="11" name="Afrundet rektangel 10"/>
          <p:cNvSpPr/>
          <p:nvPr/>
        </p:nvSpPr>
        <p:spPr>
          <a:xfrm>
            <a:off x="1928963" y="1581384"/>
            <a:ext cx="799281" cy="256453"/>
          </a:xfrm>
          <a:prstGeom prst="roundRect">
            <a:avLst/>
          </a:prstGeom>
          <a:gradFill flip="none" rotWithShape="1">
            <a:gsLst>
              <a:gs pos="0">
                <a:schemeClr val="accent2">
                  <a:lumMod val="75000"/>
                </a:schemeClr>
              </a:gs>
              <a:gs pos="100000">
                <a:srgbClr val="141313"/>
              </a:gs>
            </a:gsLst>
            <a:path path="circle">
              <a:fillToRect l="100000" t="100000"/>
            </a:path>
            <a:tileRect r="-100000" b="-100000"/>
          </a:gra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r>
              <a:rPr lang="da-DK" sz="750" dirty="0" err="1">
                <a:solidFill>
                  <a:prstClr val="white"/>
                </a:solidFill>
                <a:latin typeface="Calibri"/>
              </a:rPr>
              <a:t>KlubOffice</a:t>
            </a:r>
            <a:endParaRPr lang="da-DK" sz="750" dirty="0">
              <a:solidFill>
                <a:prstClr val="white"/>
              </a:solidFill>
              <a:latin typeface="Calibri"/>
            </a:endParaRPr>
          </a:p>
        </p:txBody>
      </p:sp>
      <p:sp>
        <p:nvSpPr>
          <p:cNvPr id="12" name="Afrundet rektangel 11"/>
          <p:cNvSpPr/>
          <p:nvPr/>
        </p:nvSpPr>
        <p:spPr>
          <a:xfrm>
            <a:off x="1928963" y="1956725"/>
            <a:ext cx="799281" cy="256453"/>
          </a:xfrm>
          <a:prstGeom prst="roundRect">
            <a:avLst/>
          </a:prstGeom>
          <a:gradFill flip="none" rotWithShape="1">
            <a:gsLst>
              <a:gs pos="0">
                <a:srgbClr val="1D1D1C"/>
              </a:gs>
              <a:gs pos="100000">
                <a:srgbClr val="141313"/>
              </a:gs>
            </a:gsLst>
            <a:path path="circle">
              <a:fillToRect l="100000" t="100000"/>
            </a:path>
            <a:tileRect r="-100000" b="-100000"/>
          </a:gra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r>
              <a:rPr lang="da-DK" sz="750" dirty="0">
                <a:solidFill>
                  <a:prstClr val="white"/>
                </a:solidFill>
                <a:latin typeface="Calibri"/>
              </a:rPr>
              <a:t>Klub CMS</a:t>
            </a:r>
          </a:p>
        </p:txBody>
      </p:sp>
      <p:sp>
        <p:nvSpPr>
          <p:cNvPr id="14" name="Afrundet rektangel 13"/>
          <p:cNvSpPr/>
          <p:nvPr/>
        </p:nvSpPr>
        <p:spPr>
          <a:xfrm>
            <a:off x="3261674" y="1178109"/>
            <a:ext cx="799281" cy="256453"/>
          </a:xfrm>
          <a:prstGeom prst="roundRect">
            <a:avLst/>
          </a:prstGeom>
          <a:gradFill flip="none" rotWithShape="1">
            <a:gsLst>
              <a:gs pos="0">
                <a:srgbClr val="1D1D1C"/>
              </a:gs>
              <a:gs pos="100000">
                <a:srgbClr val="141313"/>
              </a:gs>
            </a:gsLst>
            <a:path path="circle">
              <a:fillToRect l="100000" t="100000"/>
            </a:path>
            <a:tileRect r="-100000" b="-100000"/>
          </a:gra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r>
              <a:rPr lang="da-DK" sz="750" dirty="0">
                <a:solidFill>
                  <a:prstClr val="white"/>
                </a:solidFill>
                <a:latin typeface="Calibri"/>
              </a:rPr>
              <a:t>PAS</a:t>
            </a:r>
          </a:p>
          <a:p>
            <a:pPr algn="ctr" defTabSz="457189"/>
            <a:r>
              <a:rPr lang="da-DK" sz="600" dirty="0" err="1">
                <a:solidFill>
                  <a:prstClr val="white"/>
                </a:solidFill>
                <a:latin typeface="Calibri"/>
              </a:rPr>
              <a:t>Presseakreditering</a:t>
            </a:r>
            <a:endParaRPr lang="da-DK" sz="600" dirty="0">
              <a:solidFill>
                <a:prstClr val="white"/>
              </a:solidFill>
              <a:latin typeface="Calibri"/>
            </a:endParaRPr>
          </a:p>
        </p:txBody>
      </p:sp>
      <p:sp>
        <p:nvSpPr>
          <p:cNvPr id="15" name="Afrundet rektangel 14"/>
          <p:cNvSpPr/>
          <p:nvPr/>
        </p:nvSpPr>
        <p:spPr>
          <a:xfrm>
            <a:off x="1392596" y="3543101"/>
            <a:ext cx="799281" cy="256453"/>
          </a:xfrm>
          <a:prstGeom prst="roundRect">
            <a:avLst/>
          </a:prstGeom>
          <a:gradFill flip="none" rotWithShape="1">
            <a:gsLst>
              <a:gs pos="0">
                <a:srgbClr val="1D1D1C"/>
              </a:gs>
              <a:gs pos="100000">
                <a:srgbClr val="141313"/>
              </a:gs>
            </a:gsLst>
            <a:path path="circle">
              <a:fillToRect l="100000" t="100000"/>
            </a:path>
            <a:tileRect r="-100000" b="-100000"/>
          </a:gra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r>
              <a:rPr lang="da-DK" sz="750" dirty="0">
                <a:solidFill>
                  <a:prstClr val="white"/>
                </a:solidFill>
                <a:latin typeface="Calibri"/>
              </a:rPr>
              <a:t>ITU</a:t>
            </a:r>
          </a:p>
          <a:p>
            <a:pPr algn="ctr" defTabSz="457189"/>
            <a:r>
              <a:rPr lang="da-DK" sz="600" dirty="0">
                <a:solidFill>
                  <a:prstClr val="white"/>
                </a:solidFill>
                <a:latin typeface="Calibri"/>
              </a:rPr>
              <a:t>dagbogen</a:t>
            </a:r>
          </a:p>
        </p:txBody>
      </p:sp>
      <p:sp>
        <p:nvSpPr>
          <p:cNvPr id="17" name="Afrundet rektangel 16"/>
          <p:cNvSpPr/>
          <p:nvPr/>
        </p:nvSpPr>
        <p:spPr>
          <a:xfrm>
            <a:off x="2399785" y="2625576"/>
            <a:ext cx="799281" cy="256453"/>
          </a:xfrm>
          <a:prstGeom prst="roundRect">
            <a:avLst/>
          </a:prstGeom>
          <a:gradFill flip="none" rotWithShape="1">
            <a:gsLst>
              <a:gs pos="0">
                <a:srgbClr val="1D1D1C"/>
              </a:gs>
              <a:gs pos="100000">
                <a:srgbClr val="141313"/>
              </a:gs>
            </a:gsLst>
            <a:path path="circle">
              <a:fillToRect l="100000" t="100000"/>
            </a:path>
            <a:tileRect r="-100000" b="-100000"/>
          </a:gra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r>
              <a:rPr lang="da-DK" sz="750" dirty="0" err="1">
                <a:solidFill>
                  <a:prstClr val="white"/>
                </a:solidFill>
                <a:latin typeface="Calibri"/>
              </a:rPr>
              <a:t>aKort</a:t>
            </a:r>
            <a:endParaRPr lang="da-DK" sz="750" dirty="0">
              <a:solidFill>
                <a:prstClr val="white"/>
              </a:solidFill>
              <a:latin typeface="Calibri"/>
            </a:endParaRPr>
          </a:p>
          <a:p>
            <a:pPr algn="ctr" defTabSz="457189"/>
            <a:r>
              <a:rPr lang="da-DK" sz="750" dirty="0">
                <a:solidFill>
                  <a:prstClr val="white"/>
                </a:solidFill>
                <a:latin typeface="Calibri"/>
              </a:rPr>
              <a:t>Sæsonkort</a:t>
            </a:r>
          </a:p>
        </p:txBody>
      </p:sp>
      <p:sp>
        <p:nvSpPr>
          <p:cNvPr id="18" name="Afrundet rektangel 17"/>
          <p:cNvSpPr/>
          <p:nvPr/>
        </p:nvSpPr>
        <p:spPr>
          <a:xfrm>
            <a:off x="2400857" y="3388246"/>
            <a:ext cx="799281" cy="256453"/>
          </a:xfrm>
          <a:prstGeom prst="roundRect">
            <a:avLst/>
          </a:prstGeom>
          <a:gradFill flip="none" rotWithShape="1">
            <a:gsLst>
              <a:gs pos="0">
                <a:srgbClr val="1D1D1C"/>
              </a:gs>
              <a:gs pos="100000">
                <a:srgbClr val="141313"/>
              </a:gs>
            </a:gsLst>
            <a:path path="circle">
              <a:fillToRect l="100000" t="100000"/>
            </a:path>
            <a:tileRect r="-100000" b="-100000"/>
          </a:gra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r>
              <a:rPr lang="da-DK" sz="750" dirty="0">
                <a:solidFill>
                  <a:prstClr val="white"/>
                </a:solidFill>
                <a:latin typeface="Calibri"/>
              </a:rPr>
              <a:t>Skattejagt</a:t>
            </a:r>
          </a:p>
        </p:txBody>
      </p:sp>
      <p:sp>
        <p:nvSpPr>
          <p:cNvPr id="19" name="Afrundet rektangel 18"/>
          <p:cNvSpPr/>
          <p:nvPr/>
        </p:nvSpPr>
        <p:spPr>
          <a:xfrm>
            <a:off x="3333925" y="3388246"/>
            <a:ext cx="799281" cy="256453"/>
          </a:xfrm>
          <a:prstGeom prst="roundRect">
            <a:avLst/>
          </a:prstGeom>
          <a:gradFill flip="none" rotWithShape="1">
            <a:gsLst>
              <a:gs pos="0">
                <a:srgbClr val="1D1D1C"/>
              </a:gs>
              <a:gs pos="100000">
                <a:srgbClr val="141313"/>
              </a:gs>
            </a:gsLst>
            <a:path path="circle">
              <a:fillToRect l="100000" t="100000"/>
            </a:path>
            <a:tileRect r="-100000" b="-100000"/>
          </a:gra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r>
              <a:rPr lang="da-DK" sz="750" dirty="0">
                <a:solidFill>
                  <a:prstClr val="white"/>
                </a:solidFill>
                <a:latin typeface="Calibri"/>
              </a:rPr>
              <a:t>SWUB</a:t>
            </a:r>
          </a:p>
          <a:p>
            <a:pPr algn="ctr" defTabSz="457189"/>
            <a:r>
              <a:rPr lang="da-DK" sz="750" dirty="0">
                <a:solidFill>
                  <a:prstClr val="white"/>
                </a:solidFill>
                <a:latin typeface="Calibri"/>
              </a:rPr>
              <a:t>Fodboldskole</a:t>
            </a:r>
          </a:p>
        </p:txBody>
      </p:sp>
      <p:sp>
        <p:nvSpPr>
          <p:cNvPr id="20" name="Afrundet rektangel 19"/>
          <p:cNvSpPr/>
          <p:nvPr/>
        </p:nvSpPr>
        <p:spPr>
          <a:xfrm>
            <a:off x="3438853" y="1564715"/>
            <a:ext cx="694352" cy="1609897"/>
          </a:xfrm>
          <a:prstGeom prst="roundRect">
            <a:avLst/>
          </a:prstGeom>
          <a:gradFill flip="none" rotWithShape="1">
            <a:gsLst>
              <a:gs pos="0">
                <a:srgbClr val="1D1D1C"/>
              </a:gs>
              <a:gs pos="100000">
                <a:srgbClr val="141313"/>
              </a:gs>
            </a:gsLst>
            <a:path path="circle">
              <a:fillToRect l="100000" t="100000"/>
            </a:path>
            <a:tileRect r="-100000" b="-100000"/>
          </a:gra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r>
              <a:rPr lang="da-DK" sz="750" dirty="0">
                <a:solidFill>
                  <a:prstClr val="white"/>
                </a:solidFill>
                <a:latin typeface="Calibri"/>
              </a:rPr>
              <a:t>Database</a:t>
            </a:r>
          </a:p>
          <a:p>
            <a:pPr algn="ctr" defTabSz="457189"/>
            <a:r>
              <a:rPr lang="da-DK" sz="750" dirty="0" err="1">
                <a:solidFill>
                  <a:prstClr val="white"/>
                </a:solidFill>
                <a:latin typeface="Calibri"/>
              </a:rPr>
              <a:t>Foda</a:t>
            </a:r>
            <a:endParaRPr lang="da-DK" sz="750" dirty="0">
              <a:solidFill>
                <a:prstClr val="white"/>
              </a:solidFill>
              <a:latin typeface="Calibri"/>
            </a:endParaRPr>
          </a:p>
        </p:txBody>
      </p:sp>
      <p:sp>
        <p:nvSpPr>
          <p:cNvPr id="21" name="Afrundet rektangel 20"/>
          <p:cNvSpPr/>
          <p:nvPr/>
        </p:nvSpPr>
        <p:spPr>
          <a:xfrm>
            <a:off x="4353527" y="1568093"/>
            <a:ext cx="799281" cy="256453"/>
          </a:xfrm>
          <a:prstGeom prst="roundRect">
            <a:avLst/>
          </a:prstGeom>
          <a:gradFill flip="none" rotWithShape="1">
            <a:gsLst>
              <a:gs pos="0">
                <a:srgbClr val="1D1D1C"/>
              </a:gs>
              <a:gs pos="100000">
                <a:srgbClr val="141313"/>
              </a:gs>
            </a:gsLst>
            <a:path path="circle">
              <a:fillToRect l="100000" t="100000"/>
            </a:path>
            <a:tileRect r="-100000" b="-100000"/>
          </a:gra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r>
              <a:rPr lang="da-DK" sz="750" dirty="0">
                <a:solidFill>
                  <a:prstClr val="white"/>
                </a:solidFill>
                <a:latin typeface="Calibri"/>
              </a:rPr>
              <a:t>CMS</a:t>
            </a:r>
          </a:p>
          <a:p>
            <a:pPr algn="ctr" defTabSz="457189"/>
            <a:r>
              <a:rPr lang="da-DK" sz="750" dirty="0" err="1">
                <a:solidFill>
                  <a:prstClr val="white"/>
                </a:solidFill>
                <a:latin typeface="Calibri"/>
              </a:rPr>
              <a:t>Sitecore</a:t>
            </a:r>
            <a:endParaRPr lang="da-DK" sz="750" dirty="0">
              <a:solidFill>
                <a:prstClr val="white"/>
              </a:solidFill>
              <a:latin typeface="Calibri"/>
            </a:endParaRPr>
          </a:p>
        </p:txBody>
      </p:sp>
      <p:sp>
        <p:nvSpPr>
          <p:cNvPr id="22" name="Afrundet rektangel 21"/>
          <p:cNvSpPr/>
          <p:nvPr/>
        </p:nvSpPr>
        <p:spPr>
          <a:xfrm>
            <a:off x="4353527" y="2030830"/>
            <a:ext cx="799281" cy="256453"/>
          </a:xfrm>
          <a:prstGeom prst="roundRect">
            <a:avLst/>
          </a:prstGeom>
          <a:gradFill flip="none" rotWithShape="1">
            <a:gsLst>
              <a:gs pos="0">
                <a:srgbClr val="1D1D1C"/>
              </a:gs>
              <a:gs pos="100000">
                <a:srgbClr val="141313"/>
              </a:gs>
            </a:gsLst>
            <a:path path="circle">
              <a:fillToRect l="100000" t="100000"/>
            </a:path>
            <a:tileRect r="-100000" b="-100000"/>
          </a:gra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br>
              <a:rPr lang="da-DK" sz="750" dirty="0">
                <a:solidFill>
                  <a:prstClr val="white"/>
                </a:solidFill>
                <a:latin typeface="Calibri"/>
              </a:rPr>
            </a:br>
            <a:r>
              <a:rPr lang="da-DK" sz="750" dirty="0">
                <a:solidFill>
                  <a:prstClr val="white"/>
                </a:solidFill>
                <a:latin typeface="Calibri"/>
              </a:rPr>
              <a:t>DIWA</a:t>
            </a:r>
          </a:p>
          <a:p>
            <a:pPr algn="ctr" defTabSz="457189"/>
            <a:endParaRPr lang="da-DK" sz="750" dirty="0">
              <a:solidFill>
                <a:prstClr val="white"/>
              </a:solidFill>
              <a:latin typeface="Calibri"/>
            </a:endParaRPr>
          </a:p>
        </p:txBody>
      </p:sp>
      <p:sp>
        <p:nvSpPr>
          <p:cNvPr id="23" name="Afrundet rektangel 22"/>
          <p:cNvSpPr/>
          <p:nvPr/>
        </p:nvSpPr>
        <p:spPr>
          <a:xfrm>
            <a:off x="4353527" y="2512211"/>
            <a:ext cx="799281" cy="256453"/>
          </a:xfrm>
          <a:prstGeom prst="roundRect">
            <a:avLst/>
          </a:prstGeom>
          <a:gradFill flip="none" rotWithShape="1">
            <a:gsLst>
              <a:gs pos="0">
                <a:schemeClr val="tx1">
                  <a:lumMod val="85000"/>
                  <a:lumOff val="15000"/>
                </a:schemeClr>
              </a:gs>
              <a:gs pos="100000">
                <a:srgbClr val="141313"/>
              </a:gs>
            </a:gsLst>
            <a:path path="circle">
              <a:fillToRect l="100000" t="100000"/>
            </a:path>
            <a:tileRect r="-100000" b="-100000"/>
          </a:gra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r>
              <a:rPr lang="da-DK" sz="750" dirty="0">
                <a:solidFill>
                  <a:prstClr val="white"/>
                </a:solidFill>
                <a:latin typeface="Calibri"/>
              </a:rPr>
              <a:t>Landsholds-database</a:t>
            </a:r>
          </a:p>
        </p:txBody>
      </p:sp>
      <p:sp>
        <p:nvSpPr>
          <p:cNvPr id="25" name="Afrundet rektangel 24"/>
          <p:cNvSpPr/>
          <p:nvPr/>
        </p:nvSpPr>
        <p:spPr>
          <a:xfrm>
            <a:off x="4353527" y="3373478"/>
            <a:ext cx="799281" cy="256453"/>
          </a:xfrm>
          <a:prstGeom prst="roundRect">
            <a:avLst/>
          </a:prstGeom>
          <a:gradFill flip="none" rotWithShape="1">
            <a:gsLst>
              <a:gs pos="0">
                <a:srgbClr val="1D1D1C"/>
              </a:gs>
              <a:gs pos="100000">
                <a:srgbClr val="141313"/>
              </a:gs>
            </a:gsLst>
            <a:path path="circle">
              <a:fillToRect l="100000" t="100000"/>
            </a:path>
            <a:tileRect r="-100000" b="-100000"/>
          </a:gra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r>
              <a:rPr lang="da-DK" sz="750" dirty="0">
                <a:solidFill>
                  <a:prstClr val="white"/>
                </a:solidFill>
                <a:latin typeface="Calibri"/>
              </a:rPr>
              <a:t>Fokus</a:t>
            </a:r>
          </a:p>
          <a:p>
            <a:pPr algn="ctr" defTabSz="457189"/>
            <a:r>
              <a:rPr lang="da-DK" sz="750" dirty="0">
                <a:solidFill>
                  <a:prstClr val="white"/>
                </a:solidFill>
                <a:latin typeface="Calibri"/>
              </a:rPr>
              <a:t>Kursus </a:t>
            </a:r>
            <a:r>
              <a:rPr lang="da-DK" sz="750" dirty="0" err="1">
                <a:solidFill>
                  <a:prstClr val="white"/>
                </a:solidFill>
                <a:latin typeface="Calibri"/>
              </a:rPr>
              <a:t>admin</a:t>
            </a:r>
            <a:endParaRPr lang="da-DK" sz="750" dirty="0">
              <a:solidFill>
                <a:prstClr val="white"/>
              </a:solidFill>
              <a:latin typeface="Calibri"/>
            </a:endParaRPr>
          </a:p>
        </p:txBody>
      </p:sp>
      <p:sp>
        <p:nvSpPr>
          <p:cNvPr id="26" name="Afrundet rektangel 25"/>
          <p:cNvSpPr/>
          <p:nvPr/>
        </p:nvSpPr>
        <p:spPr>
          <a:xfrm rot="5400000">
            <a:off x="5121620" y="1618053"/>
            <a:ext cx="799281" cy="256453"/>
          </a:xfrm>
          <a:prstGeom prst="roundRect">
            <a:avLst/>
          </a:prstGeom>
          <a:gradFill flip="none" rotWithShape="1">
            <a:gsLst>
              <a:gs pos="0">
                <a:schemeClr val="accent2">
                  <a:lumMod val="75000"/>
                </a:schemeClr>
              </a:gs>
              <a:gs pos="100000">
                <a:srgbClr val="141313"/>
              </a:gs>
            </a:gsLst>
            <a:path path="circle">
              <a:fillToRect l="100000" t="100000"/>
            </a:path>
            <a:tileRect r="-100000" b="-100000"/>
          </a:gra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r>
              <a:rPr lang="da-DK" sz="750" dirty="0">
                <a:solidFill>
                  <a:prstClr val="white"/>
                </a:solidFill>
                <a:latin typeface="Calibri"/>
              </a:rPr>
              <a:t>webunivers</a:t>
            </a:r>
          </a:p>
        </p:txBody>
      </p:sp>
      <p:sp>
        <p:nvSpPr>
          <p:cNvPr id="27" name="Afrundet rektangel 26"/>
          <p:cNvSpPr/>
          <p:nvPr/>
        </p:nvSpPr>
        <p:spPr>
          <a:xfrm rot="5400000">
            <a:off x="5122253" y="2574369"/>
            <a:ext cx="799281" cy="256453"/>
          </a:xfrm>
          <a:prstGeom prst="roundRect">
            <a:avLst/>
          </a:prstGeom>
          <a:gradFill flip="none" rotWithShape="1">
            <a:gsLst>
              <a:gs pos="0">
                <a:schemeClr val="accent2">
                  <a:lumMod val="75000"/>
                </a:schemeClr>
              </a:gs>
              <a:gs pos="100000">
                <a:srgbClr val="141313"/>
              </a:gs>
            </a:gsLst>
            <a:path path="circle">
              <a:fillToRect l="100000" t="100000"/>
            </a:path>
            <a:tileRect r="-100000" b="-100000"/>
          </a:gra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r>
              <a:rPr lang="da-DK" sz="750" dirty="0">
                <a:solidFill>
                  <a:prstClr val="white"/>
                </a:solidFill>
                <a:latin typeface="Calibri"/>
              </a:rPr>
              <a:t>Fodbold</a:t>
            </a:r>
          </a:p>
          <a:p>
            <a:pPr algn="ctr" defTabSz="457189"/>
            <a:r>
              <a:rPr lang="da-DK" sz="750" dirty="0" err="1">
                <a:solidFill>
                  <a:prstClr val="white"/>
                </a:solidFill>
                <a:latin typeface="Calibri"/>
              </a:rPr>
              <a:t>App</a:t>
            </a:r>
            <a:endParaRPr lang="da-DK" sz="750" dirty="0">
              <a:solidFill>
                <a:prstClr val="white"/>
              </a:solidFill>
              <a:latin typeface="Calibri"/>
            </a:endParaRPr>
          </a:p>
        </p:txBody>
      </p:sp>
      <p:sp>
        <p:nvSpPr>
          <p:cNvPr id="28" name="Afrundet rektangel 27"/>
          <p:cNvSpPr/>
          <p:nvPr/>
        </p:nvSpPr>
        <p:spPr>
          <a:xfrm rot="5400000">
            <a:off x="5665079" y="1618054"/>
            <a:ext cx="799281" cy="256453"/>
          </a:xfrm>
          <a:prstGeom prst="roundRect">
            <a:avLst/>
          </a:prstGeom>
          <a:gradFill flip="none" rotWithShape="1">
            <a:gsLst>
              <a:gs pos="0">
                <a:schemeClr val="accent2">
                  <a:lumMod val="75000"/>
                </a:schemeClr>
              </a:gs>
              <a:gs pos="100000">
                <a:srgbClr val="141313"/>
              </a:gs>
            </a:gsLst>
            <a:path path="circle">
              <a:fillToRect l="100000" t="100000"/>
            </a:path>
            <a:tileRect r="-100000" b="-100000"/>
          </a:gra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r>
              <a:rPr lang="da-DK" sz="600" dirty="0">
                <a:solidFill>
                  <a:prstClr val="white"/>
                </a:solidFill>
                <a:latin typeface="Calibri"/>
              </a:rPr>
              <a:t>MIT DBU</a:t>
            </a:r>
          </a:p>
        </p:txBody>
      </p:sp>
      <p:sp>
        <p:nvSpPr>
          <p:cNvPr id="29" name="Afrundet rektangel 28"/>
          <p:cNvSpPr/>
          <p:nvPr/>
        </p:nvSpPr>
        <p:spPr>
          <a:xfrm rot="5400000">
            <a:off x="5665079" y="2574370"/>
            <a:ext cx="799281" cy="256453"/>
          </a:xfrm>
          <a:prstGeom prst="roundRect">
            <a:avLst/>
          </a:prstGeom>
          <a:gradFill flip="none" rotWithShape="1">
            <a:gsLst>
              <a:gs pos="0">
                <a:schemeClr val="accent2">
                  <a:lumMod val="75000"/>
                </a:schemeClr>
              </a:gs>
              <a:gs pos="100000">
                <a:srgbClr val="141313"/>
              </a:gs>
            </a:gsLst>
            <a:path path="circle">
              <a:fillToRect l="100000" t="100000"/>
            </a:path>
            <a:tileRect r="-100000" b="-100000"/>
          </a:gra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r>
              <a:rPr lang="da-DK" sz="750" dirty="0" err="1">
                <a:solidFill>
                  <a:prstClr val="white"/>
                </a:solidFill>
                <a:latin typeface="Calibri"/>
              </a:rPr>
              <a:t>DBUnet.dk</a:t>
            </a:r>
            <a:endParaRPr lang="da-DK" sz="750" dirty="0">
              <a:solidFill>
                <a:prstClr val="white"/>
              </a:solidFill>
              <a:latin typeface="Calibri"/>
            </a:endParaRPr>
          </a:p>
          <a:p>
            <a:pPr algn="ctr" defTabSz="457189"/>
            <a:r>
              <a:rPr lang="da-DK" sz="750" dirty="0">
                <a:solidFill>
                  <a:prstClr val="white"/>
                </a:solidFill>
                <a:latin typeface="Calibri"/>
              </a:rPr>
              <a:t>intranet</a:t>
            </a:r>
          </a:p>
        </p:txBody>
      </p:sp>
      <p:sp>
        <p:nvSpPr>
          <p:cNvPr id="30" name="Afrundet rektangel 29"/>
          <p:cNvSpPr/>
          <p:nvPr/>
        </p:nvSpPr>
        <p:spPr>
          <a:xfrm>
            <a:off x="5393033" y="3245252"/>
            <a:ext cx="799281" cy="256453"/>
          </a:xfrm>
          <a:prstGeom prst="roundRect">
            <a:avLst/>
          </a:prstGeom>
          <a:gradFill flip="none" rotWithShape="1">
            <a:gsLst>
              <a:gs pos="0">
                <a:schemeClr val="accent2">
                  <a:lumMod val="75000"/>
                </a:schemeClr>
              </a:gs>
              <a:gs pos="100000">
                <a:srgbClr val="141313"/>
              </a:gs>
            </a:gsLst>
            <a:path path="circle">
              <a:fillToRect l="100000" t="100000"/>
            </a:path>
            <a:tileRect r="-100000" b="-100000"/>
          </a:gra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r>
              <a:rPr lang="da-DK" sz="750" dirty="0">
                <a:solidFill>
                  <a:prstClr val="white"/>
                </a:solidFill>
                <a:latin typeface="Calibri"/>
              </a:rPr>
              <a:t>NLC/Moodle</a:t>
            </a:r>
          </a:p>
          <a:p>
            <a:pPr algn="ctr" defTabSz="457189"/>
            <a:r>
              <a:rPr lang="da-DK" sz="750" dirty="0">
                <a:solidFill>
                  <a:prstClr val="white"/>
                </a:solidFill>
                <a:latin typeface="Calibri"/>
              </a:rPr>
              <a:t>E-læring</a:t>
            </a:r>
          </a:p>
        </p:txBody>
      </p:sp>
      <p:sp>
        <p:nvSpPr>
          <p:cNvPr id="32" name="Afrundet rektangel 31"/>
          <p:cNvSpPr/>
          <p:nvPr/>
        </p:nvSpPr>
        <p:spPr>
          <a:xfrm>
            <a:off x="5393666" y="3674895"/>
            <a:ext cx="799281" cy="256453"/>
          </a:xfrm>
          <a:prstGeom prst="roundRect">
            <a:avLst/>
          </a:prstGeom>
          <a:gradFill flip="none" rotWithShape="1">
            <a:gsLst>
              <a:gs pos="0">
                <a:schemeClr val="accent2">
                  <a:lumMod val="75000"/>
                </a:schemeClr>
              </a:gs>
              <a:gs pos="100000">
                <a:srgbClr val="141313"/>
              </a:gs>
            </a:gsLst>
            <a:path path="circle">
              <a:fillToRect l="100000" t="100000"/>
            </a:path>
            <a:tileRect r="-100000" b="-100000"/>
          </a:gra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r>
              <a:rPr lang="da-DK" sz="750" dirty="0" err="1">
                <a:solidFill>
                  <a:prstClr val="white"/>
                </a:solidFill>
                <a:latin typeface="Calibri"/>
              </a:rPr>
              <a:t>Questback</a:t>
            </a:r>
            <a:endParaRPr lang="da-DK" sz="750" dirty="0">
              <a:solidFill>
                <a:prstClr val="white"/>
              </a:solidFill>
              <a:latin typeface="Calibri"/>
            </a:endParaRPr>
          </a:p>
          <a:p>
            <a:pPr algn="ctr" defTabSz="457189"/>
            <a:r>
              <a:rPr lang="da-DK" sz="750" dirty="0">
                <a:solidFill>
                  <a:prstClr val="white"/>
                </a:solidFill>
                <a:latin typeface="Calibri"/>
              </a:rPr>
              <a:t>Analyse</a:t>
            </a:r>
          </a:p>
        </p:txBody>
      </p:sp>
      <p:sp>
        <p:nvSpPr>
          <p:cNvPr id="34" name="Rektangel 33"/>
          <p:cNvSpPr/>
          <p:nvPr/>
        </p:nvSpPr>
        <p:spPr>
          <a:xfrm>
            <a:off x="6610912" y="2122242"/>
            <a:ext cx="2284706" cy="2400657"/>
          </a:xfrm>
          <a:prstGeom prst="rect">
            <a:avLst/>
          </a:prstGeom>
        </p:spPr>
        <p:txBody>
          <a:bodyPr wrap="square">
            <a:spAutoFit/>
          </a:bodyPr>
          <a:lstStyle/>
          <a:p>
            <a:pPr marL="128585" indent="-128585" defTabSz="457189">
              <a:buFont typeface="Arial" pitchFamily="34" charset="0"/>
              <a:buChar char="•"/>
            </a:pPr>
            <a:r>
              <a:rPr lang="da-DK" sz="600" b="1" dirty="0" err="1">
                <a:solidFill>
                  <a:prstClr val="white"/>
                </a:solidFill>
                <a:latin typeface="Calibri"/>
              </a:rPr>
              <a:t>KlubOffice</a:t>
            </a:r>
            <a:r>
              <a:rPr lang="da-DK" sz="600" b="1" dirty="0">
                <a:solidFill>
                  <a:prstClr val="white"/>
                </a:solidFill>
                <a:latin typeface="Calibri"/>
              </a:rPr>
              <a:t> </a:t>
            </a:r>
            <a:r>
              <a:rPr lang="da-DK" sz="600" dirty="0">
                <a:solidFill>
                  <a:prstClr val="white"/>
                </a:solidFill>
                <a:latin typeface="Calibri"/>
              </a:rPr>
              <a:t>(Klub Administration System)</a:t>
            </a:r>
          </a:p>
          <a:p>
            <a:pPr marL="128585" indent="-128585" defTabSz="457189">
              <a:buFont typeface="Arial" pitchFamily="34" charset="0"/>
              <a:buChar char="•"/>
            </a:pPr>
            <a:r>
              <a:rPr lang="da-DK" sz="600" b="1" dirty="0">
                <a:solidFill>
                  <a:prstClr val="white"/>
                </a:solidFill>
                <a:latin typeface="Calibri"/>
              </a:rPr>
              <a:t>Klub CMS </a:t>
            </a:r>
            <a:r>
              <a:rPr lang="da-DK" sz="600" dirty="0">
                <a:solidFill>
                  <a:prstClr val="white"/>
                </a:solidFill>
                <a:latin typeface="Calibri"/>
              </a:rPr>
              <a:t>(Klub hjemmesider)</a:t>
            </a:r>
          </a:p>
          <a:p>
            <a:pPr marL="128585" indent="-128585" defTabSz="457189">
              <a:buFont typeface="Arial" pitchFamily="34" charset="0"/>
              <a:buChar char="•"/>
            </a:pPr>
            <a:r>
              <a:rPr lang="da-DK" sz="600" b="1" dirty="0">
                <a:solidFill>
                  <a:prstClr val="white"/>
                </a:solidFill>
                <a:latin typeface="Calibri"/>
              </a:rPr>
              <a:t>ITU </a:t>
            </a:r>
            <a:r>
              <a:rPr lang="da-DK" sz="600" dirty="0">
                <a:solidFill>
                  <a:prstClr val="white"/>
                </a:solidFill>
                <a:latin typeface="Calibri"/>
              </a:rPr>
              <a:t>(Talentudvikling)</a:t>
            </a:r>
          </a:p>
          <a:p>
            <a:pPr marL="128585" indent="-128585" defTabSz="457189">
              <a:buFont typeface="Arial" pitchFamily="34" charset="0"/>
              <a:buChar char="•"/>
            </a:pPr>
            <a:r>
              <a:rPr lang="da-DK" sz="600" b="1" dirty="0" err="1">
                <a:solidFill>
                  <a:prstClr val="white"/>
                </a:solidFill>
                <a:latin typeface="Calibri"/>
              </a:rPr>
              <a:t>swub</a:t>
            </a:r>
            <a:r>
              <a:rPr lang="da-DK" sz="600" dirty="0">
                <a:solidFill>
                  <a:prstClr val="white"/>
                </a:solidFill>
                <a:latin typeface="Calibri"/>
              </a:rPr>
              <a:t> (Fodboldskole Administration System)</a:t>
            </a:r>
          </a:p>
          <a:p>
            <a:pPr marL="128585" indent="-128585" defTabSz="457189">
              <a:buFont typeface="Arial" pitchFamily="34" charset="0"/>
              <a:buChar char="•"/>
            </a:pPr>
            <a:r>
              <a:rPr lang="da-DK" sz="600" b="1" dirty="0">
                <a:solidFill>
                  <a:prstClr val="white"/>
                </a:solidFill>
                <a:latin typeface="Calibri"/>
              </a:rPr>
              <a:t>PAS</a:t>
            </a:r>
            <a:r>
              <a:rPr lang="da-DK" sz="600" dirty="0">
                <a:solidFill>
                  <a:prstClr val="white"/>
                </a:solidFill>
                <a:latin typeface="Calibri"/>
              </a:rPr>
              <a:t> Presse Akkreditering (Landskampe)</a:t>
            </a:r>
          </a:p>
          <a:p>
            <a:pPr marL="128585" indent="-128585" defTabSz="457189">
              <a:buFont typeface="Arial" pitchFamily="34" charset="0"/>
              <a:buChar char="•"/>
            </a:pPr>
            <a:r>
              <a:rPr lang="da-DK" sz="600" b="1" dirty="0" err="1">
                <a:solidFill>
                  <a:prstClr val="white"/>
                </a:solidFill>
                <a:latin typeface="Calibri"/>
              </a:rPr>
              <a:t>aKort</a:t>
            </a:r>
            <a:r>
              <a:rPr lang="da-DK" sz="600" b="1" dirty="0">
                <a:solidFill>
                  <a:prstClr val="white"/>
                </a:solidFill>
                <a:latin typeface="Calibri"/>
              </a:rPr>
              <a:t> </a:t>
            </a:r>
            <a:r>
              <a:rPr lang="da-DK" sz="600" dirty="0">
                <a:solidFill>
                  <a:prstClr val="white"/>
                </a:solidFill>
                <a:latin typeface="Calibri"/>
              </a:rPr>
              <a:t>(Sæson partout kort)</a:t>
            </a:r>
          </a:p>
          <a:p>
            <a:pPr marL="128585" indent="-128585" defTabSz="457189">
              <a:buFont typeface="Arial" pitchFamily="34" charset="0"/>
              <a:buChar char="•"/>
            </a:pPr>
            <a:r>
              <a:rPr lang="da-DK" sz="600" b="1" dirty="0">
                <a:solidFill>
                  <a:prstClr val="white"/>
                </a:solidFill>
                <a:latin typeface="Calibri"/>
              </a:rPr>
              <a:t>Hjemmebanen </a:t>
            </a:r>
            <a:r>
              <a:rPr lang="da-DK" sz="600" dirty="0">
                <a:solidFill>
                  <a:prstClr val="white"/>
                </a:solidFill>
                <a:latin typeface="Calibri"/>
              </a:rPr>
              <a:t>(Træningsøvelser / taktik)</a:t>
            </a:r>
          </a:p>
          <a:p>
            <a:pPr marL="128585" indent="-128585" defTabSz="457189">
              <a:buFont typeface="Arial" pitchFamily="34" charset="0"/>
              <a:buChar char="•"/>
            </a:pPr>
            <a:r>
              <a:rPr lang="da-DK" sz="600" b="1" dirty="0">
                <a:solidFill>
                  <a:prstClr val="white"/>
                </a:solidFill>
                <a:latin typeface="Calibri"/>
              </a:rPr>
              <a:t>Trænernet </a:t>
            </a:r>
            <a:r>
              <a:rPr lang="da-DK" sz="600" dirty="0">
                <a:solidFill>
                  <a:prstClr val="white"/>
                </a:solidFill>
                <a:latin typeface="Calibri"/>
              </a:rPr>
              <a:t>Online (Udveksling af øvelser)</a:t>
            </a:r>
          </a:p>
          <a:p>
            <a:pPr marL="128585" indent="-128585" defTabSz="457189">
              <a:buFont typeface="Arial" pitchFamily="34" charset="0"/>
              <a:buChar char="•"/>
            </a:pPr>
            <a:r>
              <a:rPr lang="da-DK" sz="600" b="1" dirty="0" err="1">
                <a:solidFill>
                  <a:prstClr val="white"/>
                </a:solidFill>
                <a:latin typeface="Calibri"/>
              </a:rPr>
              <a:t>Foda</a:t>
            </a:r>
            <a:r>
              <a:rPr lang="da-DK" sz="600" b="1" dirty="0">
                <a:solidFill>
                  <a:prstClr val="white"/>
                </a:solidFill>
                <a:latin typeface="Calibri"/>
              </a:rPr>
              <a:t> </a:t>
            </a:r>
            <a:r>
              <a:rPr lang="da-DK" sz="600" dirty="0">
                <a:solidFill>
                  <a:prstClr val="white"/>
                </a:solidFill>
                <a:latin typeface="Calibri"/>
              </a:rPr>
              <a:t>Fodbold Administration System</a:t>
            </a:r>
          </a:p>
          <a:p>
            <a:pPr marL="128585" indent="-128585" defTabSz="457189">
              <a:buFont typeface="Arial" pitchFamily="34" charset="0"/>
              <a:buChar char="•"/>
            </a:pPr>
            <a:r>
              <a:rPr lang="da-DK" sz="600" b="1" dirty="0" err="1">
                <a:solidFill>
                  <a:prstClr val="white"/>
                </a:solidFill>
                <a:latin typeface="Calibri"/>
              </a:rPr>
              <a:t>SiteCore</a:t>
            </a:r>
            <a:r>
              <a:rPr lang="da-DK" sz="600" dirty="0">
                <a:solidFill>
                  <a:prstClr val="white"/>
                </a:solidFill>
                <a:latin typeface="Calibri"/>
              </a:rPr>
              <a:t> (</a:t>
            </a:r>
            <a:r>
              <a:rPr lang="da-DK" sz="600" dirty="0" err="1">
                <a:solidFill>
                  <a:prstClr val="white"/>
                </a:solidFill>
                <a:latin typeface="Calibri"/>
              </a:rPr>
              <a:t>dbu.dk</a:t>
            </a:r>
            <a:r>
              <a:rPr lang="da-DK" sz="600" dirty="0">
                <a:solidFill>
                  <a:prstClr val="white"/>
                </a:solidFill>
                <a:latin typeface="Calibri"/>
              </a:rPr>
              <a:t> – også for alle lokalunioner)</a:t>
            </a:r>
          </a:p>
          <a:p>
            <a:pPr marL="128585" indent="-128585" defTabSz="457189">
              <a:buFont typeface="Arial" pitchFamily="34" charset="0"/>
              <a:buChar char="•"/>
            </a:pPr>
            <a:r>
              <a:rPr lang="da-DK" sz="600" b="1" dirty="0">
                <a:solidFill>
                  <a:prstClr val="white"/>
                </a:solidFill>
                <a:latin typeface="Calibri"/>
              </a:rPr>
              <a:t>DIWA </a:t>
            </a:r>
            <a:r>
              <a:rPr lang="da-DK" sz="600" dirty="0">
                <a:solidFill>
                  <a:prstClr val="white"/>
                </a:solidFill>
                <a:latin typeface="Calibri"/>
              </a:rPr>
              <a:t>(bl.a. CMS for intranet + </a:t>
            </a:r>
            <a:r>
              <a:rPr lang="da-DK" sz="600" dirty="0" err="1">
                <a:solidFill>
                  <a:prstClr val="white"/>
                </a:solidFill>
                <a:latin typeface="Calibri"/>
              </a:rPr>
              <a:t>backend</a:t>
            </a:r>
            <a:r>
              <a:rPr lang="da-DK" sz="600" dirty="0">
                <a:solidFill>
                  <a:prstClr val="white"/>
                </a:solidFill>
                <a:latin typeface="Calibri"/>
              </a:rPr>
              <a:t> for mange systemer)</a:t>
            </a:r>
          </a:p>
          <a:p>
            <a:pPr marL="128585" indent="-128585" defTabSz="457189">
              <a:buFont typeface="Arial" pitchFamily="34" charset="0"/>
              <a:buChar char="•"/>
            </a:pPr>
            <a:r>
              <a:rPr lang="da-DK" sz="600" b="1" dirty="0">
                <a:solidFill>
                  <a:prstClr val="white"/>
                </a:solidFill>
                <a:latin typeface="Calibri"/>
              </a:rPr>
              <a:t>Fodbold </a:t>
            </a:r>
            <a:r>
              <a:rPr lang="da-DK" sz="600" b="1" dirty="0" err="1">
                <a:solidFill>
                  <a:prstClr val="white"/>
                </a:solidFill>
                <a:latin typeface="Calibri"/>
              </a:rPr>
              <a:t>App</a:t>
            </a:r>
            <a:endParaRPr lang="da-DK" sz="600" b="1" dirty="0">
              <a:solidFill>
                <a:prstClr val="white"/>
              </a:solidFill>
              <a:latin typeface="Calibri"/>
            </a:endParaRPr>
          </a:p>
          <a:p>
            <a:pPr marL="128585" indent="-128585" defTabSz="457189">
              <a:buFont typeface="Arial" pitchFamily="34" charset="0"/>
              <a:buChar char="•"/>
            </a:pPr>
            <a:r>
              <a:rPr lang="da-DK" sz="600" b="1" dirty="0">
                <a:solidFill>
                  <a:prstClr val="white"/>
                </a:solidFill>
                <a:latin typeface="Calibri"/>
              </a:rPr>
              <a:t>Fokus</a:t>
            </a:r>
            <a:r>
              <a:rPr lang="da-DK" sz="600" dirty="0">
                <a:solidFill>
                  <a:prstClr val="white"/>
                </a:solidFill>
                <a:latin typeface="Calibri"/>
              </a:rPr>
              <a:t> Kursus Administration System</a:t>
            </a:r>
          </a:p>
          <a:p>
            <a:pPr marL="128585" indent="-128585" defTabSz="457189">
              <a:buFont typeface="Arial" pitchFamily="34" charset="0"/>
              <a:buChar char="•"/>
            </a:pPr>
            <a:r>
              <a:rPr lang="da-DK" sz="600" b="1" dirty="0">
                <a:solidFill>
                  <a:prstClr val="white"/>
                </a:solidFill>
                <a:latin typeface="Calibri"/>
              </a:rPr>
              <a:t>Landsholdsdatabase </a:t>
            </a:r>
            <a:r>
              <a:rPr lang="da-DK" sz="600" dirty="0">
                <a:solidFill>
                  <a:prstClr val="white"/>
                </a:solidFill>
                <a:latin typeface="Calibri"/>
              </a:rPr>
              <a:t>(Statistik)</a:t>
            </a:r>
          </a:p>
          <a:p>
            <a:pPr marL="128585" indent="-128585" defTabSz="457189">
              <a:buFont typeface="Arial" pitchFamily="34" charset="0"/>
              <a:buChar char="•"/>
            </a:pPr>
            <a:r>
              <a:rPr lang="da-DK" sz="600" b="1" dirty="0">
                <a:solidFill>
                  <a:prstClr val="white"/>
                </a:solidFill>
                <a:latin typeface="Calibri"/>
              </a:rPr>
              <a:t>Landsholdets fanklub (</a:t>
            </a:r>
            <a:r>
              <a:rPr lang="da-DK" sz="600" dirty="0">
                <a:solidFill>
                  <a:prstClr val="white"/>
                </a:solidFill>
                <a:latin typeface="Calibri"/>
              </a:rPr>
              <a:t>Fanklub)</a:t>
            </a:r>
          </a:p>
          <a:p>
            <a:pPr marL="128585" indent="-128585" defTabSz="457189">
              <a:buFont typeface="Arial" pitchFamily="34" charset="0"/>
              <a:buChar char="•"/>
            </a:pPr>
            <a:r>
              <a:rPr lang="da-DK" sz="600" b="1" dirty="0">
                <a:solidFill>
                  <a:prstClr val="white"/>
                </a:solidFill>
                <a:latin typeface="Calibri"/>
              </a:rPr>
              <a:t>NLC</a:t>
            </a:r>
            <a:r>
              <a:rPr lang="da-DK" sz="600" dirty="0">
                <a:solidFill>
                  <a:prstClr val="white"/>
                </a:solidFill>
                <a:latin typeface="Calibri"/>
              </a:rPr>
              <a:t> e-</a:t>
            </a:r>
            <a:r>
              <a:rPr lang="da-DK" sz="600" dirty="0" err="1">
                <a:solidFill>
                  <a:prstClr val="white"/>
                </a:solidFill>
                <a:latin typeface="Calibri"/>
              </a:rPr>
              <a:t>lærning</a:t>
            </a:r>
            <a:r>
              <a:rPr lang="da-DK" sz="600" dirty="0">
                <a:solidFill>
                  <a:prstClr val="white"/>
                </a:solidFill>
                <a:latin typeface="Calibri"/>
              </a:rPr>
              <a:t> System</a:t>
            </a:r>
          </a:p>
          <a:p>
            <a:pPr marL="128585" indent="-128585" defTabSz="457189">
              <a:buFont typeface="Arial" pitchFamily="34" charset="0"/>
              <a:buChar char="•"/>
            </a:pPr>
            <a:r>
              <a:rPr lang="da-DK" sz="600" b="1" dirty="0">
                <a:solidFill>
                  <a:prstClr val="white"/>
                </a:solidFill>
                <a:latin typeface="Calibri"/>
              </a:rPr>
              <a:t>Questback </a:t>
            </a:r>
            <a:r>
              <a:rPr lang="da-DK" sz="600" dirty="0">
                <a:solidFill>
                  <a:prstClr val="white"/>
                </a:solidFill>
                <a:latin typeface="Calibri"/>
              </a:rPr>
              <a:t>(analyse, evaluering)</a:t>
            </a:r>
          </a:p>
          <a:p>
            <a:pPr marL="128585" indent="-128585" defTabSz="457189">
              <a:buFont typeface="Arial" pitchFamily="34" charset="0"/>
              <a:buChar char="•"/>
            </a:pPr>
            <a:r>
              <a:rPr lang="da-DK" sz="600" b="1" dirty="0">
                <a:solidFill>
                  <a:prstClr val="white"/>
                </a:solidFill>
                <a:latin typeface="Calibri"/>
              </a:rPr>
              <a:t>KampKlar </a:t>
            </a:r>
            <a:r>
              <a:rPr lang="da-DK" sz="600" dirty="0">
                <a:solidFill>
                  <a:prstClr val="white"/>
                </a:solidFill>
                <a:latin typeface="Calibri"/>
              </a:rPr>
              <a:t>(holdopgaver, kommunikation)</a:t>
            </a:r>
          </a:p>
          <a:p>
            <a:pPr marL="128585" indent="-128585" defTabSz="457189">
              <a:buFont typeface="Arial" pitchFamily="34" charset="0"/>
              <a:buChar char="•"/>
            </a:pPr>
            <a:r>
              <a:rPr lang="da-DK" sz="600" b="1" dirty="0">
                <a:solidFill>
                  <a:prstClr val="white"/>
                </a:solidFill>
                <a:latin typeface="Calibri"/>
              </a:rPr>
              <a:t>Skadessystem</a:t>
            </a:r>
            <a:r>
              <a:rPr lang="da-DK" sz="600" dirty="0">
                <a:solidFill>
                  <a:prstClr val="white"/>
                </a:solidFill>
                <a:latin typeface="Calibri"/>
              </a:rPr>
              <a:t> (</a:t>
            </a:r>
            <a:r>
              <a:rPr lang="da-DK" sz="600" dirty="0" err="1">
                <a:solidFill>
                  <a:prstClr val="white"/>
                </a:solidFill>
                <a:latin typeface="Calibri"/>
              </a:rPr>
              <a:t>fys</a:t>
            </a:r>
            <a:r>
              <a:rPr lang="da-DK" sz="600" dirty="0">
                <a:solidFill>
                  <a:prstClr val="white"/>
                </a:solidFill>
                <a:latin typeface="Calibri"/>
              </a:rPr>
              <a:t>, læger)</a:t>
            </a:r>
          </a:p>
          <a:p>
            <a:pPr marL="128585" indent="-128585" defTabSz="457189">
              <a:buFont typeface="Arial" pitchFamily="34" charset="0"/>
              <a:buChar char="•"/>
            </a:pPr>
            <a:r>
              <a:rPr lang="da-DK" sz="600" b="1" dirty="0" err="1">
                <a:solidFill>
                  <a:prstClr val="white"/>
                </a:solidFill>
                <a:latin typeface="Calibri"/>
              </a:rPr>
              <a:t>FodboldFitness</a:t>
            </a:r>
            <a:endParaRPr lang="da-DK" sz="600" b="1" dirty="0">
              <a:solidFill>
                <a:prstClr val="white"/>
              </a:solidFill>
              <a:latin typeface="Calibri"/>
            </a:endParaRPr>
          </a:p>
          <a:p>
            <a:pPr marL="128585" indent="-128585" defTabSz="457189">
              <a:buFont typeface="Arial" pitchFamily="34" charset="0"/>
              <a:buChar char="•"/>
            </a:pPr>
            <a:r>
              <a:rPr lang="da-DK" sz="600" b="1" dirty="0">
                <a:solidFill>
                  <a:prstClr val="white"/>
                </a:solidFill>
                <a:latin typeface="Calibri"/>
              </a:rPr>
              <a:t>Billetsystem</a:t>
            </a:r>
            <a:r>
              <a:rPr lang="da-DK" sz="600" dirty="0">
                <a:solidFill>
                  <a:prstClr val="white"/>
                </a:solidFill>
                <a:latin typeface="Calibri"/>
              </a:rPr>
              <a:t> (billetter til breddeakt.)</a:t>
            </a:r>
          </a:p>
          <a:p>
            <a:pPr marL="128585" indent="-128585" defTabSz="457189">
              <a:buFont typeface="Arial" pitchFamily="34" charset="0"/>
              <a:buChar char="•"/>
            </a:pPr>
            <a:r>
              <a:rPr lang="da-DK" sz="600" b="1" dirty="0">
                <a:solidFill>
                  <a:prstClr val="white"/>
                </a:solidFill>
                <a:latin typeface="Calibri"/>
              </a:rPr>
              <a:t>BI/</a:t>
            </a:r>
            <a:r>
              <a:rPr lang="da-DK" sz="600" b="1" dirty="0" err="1">
                <a:solidFill>
                  <a:prstClr val="white"/>
                </a:solidFill>
                <a:latin typeface="Calibri"/>
              </a:rPr>
              <a:t>Datawarehouse</a:t>
            </a:r>
            <a:r>
              <a:rPr lang="da-DK" sz="600" dirty="0">
                <a:solidFill>
                  <a:prstClr val="white"/>
                </a:solidFill>
                <a:latin typeface="Calibri"/>
              </a:rPr>
              <a:t> (Business </a:t>
            </a:r>
            <a:r>
              <a:rPr lang="da-DK" sz="600" dirty="0" err="1">
                <a:solidFill>
                  <a:prstClr val="white"/>
                </a:solidFill>
                <a:latin typeface="Calibri"/>
              </a:rPr>
              <a:t>Inteligence</a:t>
            </a:r>
            <a:r>
              <a:rPr lang="da-DK" sz="600" dirty="0">
                <a:solidFill>
                  <a:prstClr val="white"/>
                </a:solidFill>
                <a:latin typeface="Calibri"/>
              </a:rPr>
              <a:t> samt datasegmentering)</a:t>
            </a:r>
          </a:p>
          <a:p>
            <a:pPr marL="128585" indent="-128585" defTabSz="457189">
              <a:buFont typeface="Arial" pitchFamily="34" charset="0"/>
              <a:buChar char="•"/>
            </a:pPr>
            <a:endParaRPr lang="da-DK" sz="600" dirty="0">
              <a:solidFill>
                <a:prstClr val="white"/>
              </a:solidFill>
              <a:latin typeface="Calibri"/>
            </a:endParaRPr>
          </a:p>
          <a:p>
            <a:pPr defTabSz="457189"/>
            <a:r>
              <a:rPr lang="da-DK" sz="600" dirty="0">
                <a:solidFill>
                  <a:prstClr val="white"/>
                </a:solidFill>
                <a:latin typeface="Calibri"/>
              </a:rPr>
              <a:t>Rød = mod offentligheden</a:t>
            </a:r>
          </a:p>
        </p:txBody>
      </p:sp>
      <p:cxnSp>
        <p:nvCxnSpPr>
          <p:cNvPr id="38" name="Lige pilforbindelse 37"/>
          <p:cNvCxnSpPr>
            <a:endCxn id="21" idx="1"/>
          </p:cNvCxnSpPr>
          <p:nvPr/>
        </p:nvCxnSpPr>
        <p:spPr>
          <a:xfrm flipV="1">
            <a:off x="4133206" y="1696319"/>
            <a:ext cx="220322" cy="121659"/>
          </a:xfrm>
          <a:prstGeom prst="straightConnector1">
            <a:avLst/>
          </a:prstGeom>
          <a:ln w="6350" cmpd="sng">
            <a:solidFill>
              <a:srgbClr val="FFFFFF"/>
            </a:solidFill>
            <a:headEnd type="arrow" w="sm" len="sm"/>
            <a:tailEnd type="arrow" w="sm" len="sm"/>
          </a:ln>
        </p:spPr>
        <p:style>
          <a:lnRef idx="2">
            <a:schemeClr val="accent1"/>
          </a:lnRef>
          <a:fillRef idx="0">
            <a:schemeClr val="accent1"/>
          </a:fillRef>
          <a:effectRef idx="1">
            <a:schemeClr val="accent1"/>
          </a:effectRef>
          <a:fontRef idx="minor">
            <a:schemeClr val="tx1"/>
          </a:fontRef>
        </p:style>
      </p:cxnSp>
      <p:cxnSp>
        <p:nvCxnSpPr>
          <p:cNvPr id="55" name="Lige pilforbindelse 54"/>
          <p:cNvCxnSpPr>
            <a:stCxn id="26" idx="0"/>
            <a:endCxn id="28" idx="2"/>
          </p:cNvCxnSpPr>
          <p:nvPr/>
        </p:nvCxnSpPr>
        <p:spPr>
          <a:xfrm>
            <a:off x="5649488" y="1746280"/>
            <a:ext cx="287008" cy="1"/>
          </a:xfrm>
          <a:prstGeom prst="straightConnector1">
            <a:avLst/>
          </a:prstGeom>
          <a:ln w="6350" cmpd="sng">
            <a:solidFill>
              <a:srgbClr val="FFFFFF"/>
            </a:solidFill>
            <a:headEnd type="arrow" w="sm" len="sm"/>
            <a:tailEnd type="arrow" w="sm" len="sm"/>
          </a:ln>
        </p:spPr>
        <p:style>
          <a:lnRef idx="2">
            <a:schemeClr val="accent1"/>
          </a:lnRef>
          <a:fillRef idx="0">
            <a:schemeClr val="accent1"/>
          </a:fillRef>
          <a:effectRef idx="1">
            <a:schemeClr val="accent1"/>
          </a:effectRef>
          <a:fontRef idx="minor">
            <a:schemeClr val="tx1"/>
          </a:fontRef>
        </p:style>
      </p:cxnSp>
      <p:cxnSp>
        <p:nvCxnSpPr>
          <p:cNvPr id="61" name="Lige pilforbindelse 60"/>
          <p:cNvCxnSpPr>
            <a:endCxn id="22" idx="1"/>
          </p:cNvCxnSpPr>
          <p:nvPr/>
        </p:nvCxnSpPr>
        <p:spPr>
          <a:xfrm flipV="1">
            <a:off x="4133206" y="2159057"/>
            <a:ext cx="220322" cy="40727"/>
          </a:xfrm>
          <a:prstGeom prst="straightConnector1">
            <a:avLst/>
          </a:prstGeom>
          <a:ln w="6350" cmpd="sng">
            <a:solidFill>
              <a:srgbClr val="FFFFFF"/>
            </a:solidFill>
            <a:headEnd type="arrow" w="sm" len="sm"/>
            <a:tailEnd type="arrow" w="sm" len="sm"/>
          </a:ln>
        </p:spPr>
        <p:style>
          <a:lnRef idx="2">
            <a:schemeClr val="accent1"/>
          </a:lnRef>
          <a:fillRef idx="0">
            <a:schemeClr val="accent1"/>
          </a:fillRef>
          <a:effectRef idx="1">
            <a:schemeClr val="accent1"/>
          </a:effectRef>
          <a:fontRef idx="minor">
            <a:schemeClr val="tx1"/>
          </a:fontRef>
        </p:style>
      </p:cxnSp>
      <p:cxnSp>
        <p:nvCxnSpPr>
          <p:cNvPr id="63" name="Lige pilforbindelse 62"/>
          <p:cNvCxnSpPr>
            <a:stCxn id="23" idx="0"/>
            <a:endCxn id="22" idx="2"/>
          </p:cNvCxnSpPr>
          <p:nvPr/>
        </p:nvCxnSpPr>
        <p:spPr>
          <a:xfrm flipV="1">
            <a:off x="4753168" y="2287281"/>
            <a:ext cx="0" cy="224928"/>
          </a:xfrm>
          <a:prstGeom prst="straightConnector1">
            <a:avLst/>
          </a:prstGeom>
          <a:ln w="6350" cmpd="sng">
            <a:solidFill>
              <a:srgbClr val="FFFFFF"/>
            </a:solidFill>
            <a:headEnd type="arrow" w="sm" len="sm"/>
            <a:tailEnd type="arrow" w="sm" len="sm"/>
          </a:ln>
        </p:spPr>
        <p:style>
          <a:lnRef idx="2">
            <a:schemeClr val="accent1"/>
          </a:lnRef>
          <a:fillRef idx="0">
            <a:schemeClr val="accent1"/>
          </a:fillRef>
          <a:effectRef idx="1">
            <a:schemeClr val="accent1"/>
          </a:effectRef>
          <a:fontRef idx="minor">
            <a:schemeClr val="tx1"/>
          </a:fontRef>
        </p:style>
      </p:cxnSp>
      <p:cxnSp>
        <p:nvCxnSpPr>
          <p:cNvPr id="67" name="Lige pilforbindelse 66"/>
          <p:cNvCxnSpPr>
            <a:stCxn id="17" idx="3"/>
          </p:cNvCxnSpPr>
          <p:nvPr/>
        </p:nvCxnSpPr>
        <p:spPr>
          <a:xfrm flipV="1">
            <a:off x="3199066" y="2716796"/>
            <a:ext cx="238716" cy="37005"/>
          </a:xfrm>
          <a:prstGeom prst="straightConnector1">
            <a:avLst/>
          </a:prstGeom>
          <a:ln w="6350" cmpd="sng">
            <a:solidFill>
              <a:srgbClr val="FFFFFF"/>
            </a:solidFill>
            <a:headEnd type="arrow" w="sm" len="sm"/>
            <a:tailEnd type="arrow" w="sm" len="sm"/>
          </a:ln>
        </p:spPr>
        <p:style>
          <a:lnRef idx="2">
            <a:schemeClr val="accent1"/>
          </a:lnRef>
          <a:fillRef idx="0">
            <a:schemeClr val="accent1"/>
          </a:fillRef>
          <a:effectRef idx="1">
            <a:schemeClr val="accent1"/>
          </a:effectRef>
          <a:fontRef idx="minor">
            <a:schemeClr val="tx1"/>
          </a:fontRef>
        </p:style>
      </p:cxnSp>
      <p:cxnSp>
        <p:nvCxnSpPr>
          <p:cNvPr id="68" name="Lige pilforbindelse 67"/>
          <p:cNvCxnSpPr/>
          <p:nvPr/>
        </p:nvCxnSpPr>
        <p:spPr>
          <a:xfrm flipV="1">
            <a:off x="3200140" y="3139271"/>
            <a:ext cx="271561" cy="298321"/>
          </a:xfrm>
          <a:prstGeom prst="straightConnector1">
            <a:avLst/>
          </a:prstGeom>
          <a:ln w="6350" cmpd="sng">
            <a:solidFill>
              <a:srgbClr val="FFFFFF"/>
            </a:solidFill>
            <a:headEnd type="arrow" w="sm" len="sm"/>
            <a:tailEnd type="arrow" w="sm" len="sm"/>
          </a:ln>
        </p:spPr>
        <p:style>
          <a:lnRef idx="2">
            <a:schemeClr val="accent1"/>
          </a:lnRef>
          <a:fillRef idx="0">
            <a:schemeClr val="accent1"/>
          </a:fillRef>
          <a:effectRef idx="1">
            <a:schemeClr val="accent1"/>
          </a:effectRef>
          <a:fontRef idx="minor">
            <a:schemeClr val="tx1"/>
          </a:fontRef>
        </p:style>
      </p:cxnSp>
      <p:cxnSp>
        <p:nvCxnSpPr>
          <p:cNvPr id="70" name="Lige pilforbindelse 69"/>
          <p:cNvCxnSpPr>
            <a:stCxn id="19" idx="0"/>
            <a:endCxn id="20" idx="2"/>
          </p:cNvCxnSpPr>
          <p:nvPr/>
        </p:nvCxnSpPr>
        <p:spPr>
          <a:xfrm flipV="1">
            <a:off x="3733567" y="3174612"/>
            <a:ext cx="52465" cy="213634"/>
          </a:xfrm>
          <a:prstGeom prst="straightConnector1">
            <a:avLst/>
          </a:prstGeom>
          <a:ln w="6350" cmpd="sng">
            <a:solidFill>
              <a:srgbClr val="FFFFFF"/>
            </a:solidFill>
            <a:headEnd type="arrow" w="sm" len="sm"/>
            <a:tailEnd type="arrow" w="sm" len="sm"/>
          </a:ln>
        </p:spPr>
        <p:style>
          <a:lnRef idx="2">
            <a:schemeClr val="accent1"/>
          </a:lnRef>
          <a:fillRef idx="0">
            <a:schemeClr val="accent1"/>
          </a:fillRef>
          <a:effectRef idx="1">
            <a:schemeClr val="accent1"/>
          </a:effectRef>
          <a:fontRef idx="minor">
            <a:schemeClr val="tx1"/>
          </a:fontRef>
        </p:style>
      </p:cxnSp>
      <p:cxnSp>
        <p:nvCxnSpPr>
          <p:cNvPr id="73" name="Lige pilforbindelse 72"/>
          <p:cNvCxnSpPr/>
          <p:nvPr/>
        </p:nvCxnSpPr>
        <p:spPr>
          <a:xfrm flipH="1" flipV="1">
            <a:off x="4095750" y="3139269"/>
            <a:ext cx="257778" cy="234209"/>
          </a:xfrm>
          <a:prstGeom prst="straightConnector1">
            <a:avLst/>
          </a:prstGeom>
          <a:ln w="6350" cmpd="sng">
            <a:solidFill>
              <a:srgbClr val="FFFFFF"/>
            </a:solidFill>
            <a:headEnd type="arrow" w="sm" len="sm"/>
            <a:tailEnd type="arrow" w="sm" len="sm"/>
          </a:ln>
        </p:spPr>
        <p:style>
          <a:lnRef idx="2">
            <a:schemeClr val="accent1"/>
          </a:lnRef>
          <a:fillRef idx="0">
            <a:schemeClr val="accent1"/>
          </a:fillRef>
          <a:effectRef idx="1">
            <a:schemeClr val="accent1"/>
          </a:effectRef>
          <a:fontRef idx="minor">
            <a:schemeClr val="tx1"/>
          </a:fontRef>
        </p:style>
      </p:cxnSp>
      <p:cxnSp>
        <p:nvCxnSpPr>
          <p:cNvPr id="76" name="Lige pilforbindelse 75"/>
          <p:cNvCxnSpPr>
            <a:stCxn id="32" idx="0"/>
            <a:endCxn id="30" idx="2"/>
          </p:cNvCxnSpPr>
          <p:nvPr/>
        </p:nvCxnSpPr>
        <p:spPr>
          <a:xfrm flipH="1" flipV="1">
            <a:off x="5792674" y="3501703"/>
            <a:ext cx="633" cy="173190"/>
          </a:xfrm>
          <a:prstGeom prst="straightConnector1">
            <a:avLst/>
          </a:prstGeom>
          <a:ln w="6350" cmpd="sng">
            <a:solidFill>
              <a:srgbClr val="FFFFFF"/>
            </a:solidFill>
            <a:headEnd type="arrow" w="sm" len="sm"/>
            <a:tailEnd type="arrow" w="sm" len="sm"/>
          </a:ln>
        </p:spPr>
        <p:style>
          <a:lnRef idx="2">
            <a:schemeClr val="accent1"/>
          </a:lnRef>
          <a:fillRef idx="0">
            <a:schemeClr val="accent1"/>
          </a:fillRef>
          <a:effectRef idx="1">
            <a:schemeClr val="accent1"/>
          </a:effectRef>
          <a:fontRef idx="minor">
            <a:schemeClr val="tx1"/>
          </a:fontRef>
        </p:style>
      </p:cxnSp>
      <p:cxnSp>
        <p:nvCxnSpPr>
          <p:cNvPr id="77" name="Lige pilforbindelse 76"/>
          <p:cNvCxnSpPr>
            <a:stCxn id="25" idx="3"/>
            <a:endCxn id="30" idx="1"/>
          </p:cNvCxnSpPr>
          <p:nvPr/>
        </p:nvCxnSpPr>
        <p:spPr>
          <a:xfrm flipV="1">
            <a:off x="5152810" y="3373477"/>
            <a:ext cx="240224" cy="128226"/>
          </a:xfrm>
          <a:prstGeom prst="straightConnector1">
            <a:avLst/>
          </a:prstGeom>
          <a:ln w="6350" cmpd="sng">
            <a:solidFill>
              <a:srgbClr val="FFFFFF"/>
            </a:solidFill>
            <a:headEnd type="arrow" w="sm" len="sm"/>
            <a:tailEnd type="arrow" w="sm" len="sm"/>
          </a:ln>
        </p:spPr>
        <p:style>
          <a:lnRef idx="2">
            <a:schemeClr val="accent1"/>
          </a:lnRef>
          <a:fillRef idx="0">
            <a:schemeClr val="accent1"/>
          </a:fillRef>
          <a:effectRef idx="1">
            <a:schemeClr val="accent1"/>
          </a:effectRef>
          <a:fontRef idx="minor">
            <a:schemeClr val="tx1"/>
          </a:fontRef>
        </p:style>
      </p:cxnSp>
      <p:cxnSp>
        <p:nvCxnSpPr>
          <p:cNvPr id="79" name="Lige pilforbindelse 78"/>
          <p:cNvCxnSpPr>
            <a:endCxn id="32" idx="1"/>
          </p:cNvCxnSpPr>
          <p:nvPr/>
        </p:nvCxnSpPr>
        <p:spPr>
          <a:xfrm>
            <a:off x="5152811" y="3629931"/>
            <a:ext cx="240857" cy="173191"/>
          </a:xfrm>
          <a:prstGeom prst="straightConnector1">
            <a:avLst/>
          </a:prstGeom>
          <a:ln w="6350" cmpd="sng">
            <a:solidFill>
              <a:srgbClr val="FFFFFF"/>
            </a:solidFill>
            <a:headEnd type="arrow" w="sm" len="sm"/>
            <a:tailEnd type="arrow" w="sm" len="sm"/>
          </a:ln>
        </p:spPr>
        <p:style>
          <a:lnRef idx="2">
            <a:schemeClr val="accent1"/>
          </a:lnRef>
          <a:fillRef idx="0">
            <a:schemeClr val="accent1"/>
          </a:fillRef>
          <a:effectRef idx="1">
            <a:schemeClr val="accent1"/>
          </a:effectRef>
          <a:fontRef idx="minor">
            <a:schemeClr val="tx1"/>
          </a:fontRef>
        </p:style>
      </p:cxnSp>
      <p:cxnSp>
        <p:nvCxnSpPr>
          <p:cNvPr id="88" name="Lige pilforbindelse 87"/>
          <p:cNvCxnSpPr>
            <a:stCxn id="11" idx="1"/>
            <a:endCxn id="10" idx="2"/>
          </p:cNvCxnSpPr>
          <p:nvPr/>
        </p:nvCxnSpPr>
        <p:spPr>
          <a:xfrm flipH="1">
            <a:off x="1605423" y="1709610"/>
            <a:ext cx="323542" cy="257266"/>
          </a:xfrm>
          <a:prstGeom prst="straightConnector1">
            <a:avLst/>
          </a:prstGeom>
          <a:ln w="6350" cmpd="sng">
            <a:solidFill>
              <a:srgbClr val="FFFFFF"/>
            </a:solidFill>
            <a:headEnd w="sm" len="sm"/>
            <a:tailEnd type="arrow" w="sm" len="sm"/>
          </a:ln>
        </p:spPr>
        <p:style>
          <a:lnRef idx="2">
            <a:schemeClr val="accent1"/>
          </a:lnRef>
          <a:fillRef idx="0">
            <a:schemeClr val="accent1"/>
          </a:fillRef>
          <a:effectRef idx="1">
            <a:schemeClr val="accent1"/>
          </a:effectRef>
          <a:fontRef idx="minor">
            <a:schemeClr val="tx1"/>
          </a:fontRef>
        </p:style>
      </p:cxnSp>
      <p:cxnSp>
        <p:nvCxnSpPr>
          <p:cNvPr id="90" name="Lige pilforbindelse 89"/>
          <p:cNvCxnSpPr>
            <a:stCxn id="12" idx="1"/>
            <a:endCxn id="10" idx="2"/>
          </p:cNvCxnSpPr>
          <p:nvPr/>
        </p:nvCxnSpPr>
        <p:spPr>
          <a:xfrm flipH="1" flipV="1">
            <a:off x="1605423" y="1966875"/>
            <a:ext cx="323542" cy="118076"/>
          </a:xfrm>
          <a:prstGeom prst="straightConnector1">
            <a:avLst/>
          </a:prstGeom>
          <a:ln w="6350" cmpd="sng">
            <a:solidFill>
              <a:srgbClr val="FFFFFF"/>
            </a:solidFill>
            <a:headEnd w="sm" len="sm"/>
            <a:tailEnd type="arrow" w="sm" len="sm"/>
          </a:ln>
        </p:spPr>
        <p:style>
          <a:lnRef idx="2">
            <a:schemeClr val="accent1"/>
          </a:lnRef>
          <a:fillRef idx="0">
            <a:schemeClr val="accent1"/>
          </a:fillRef>
          <a:effectRef idx="1">
            <a:schemeClr val="accent1"/>
          </a:effectRef>
          <a:fontRef idx="minor">
            <a:schemeClr val="tx1"/>
          </a:fontRef>
        </p:style>
      </p:cxnSp>
      <p:cxnSp>
        <p:nvCxnSpPr>
          <p:cNvPr id="115" name="Lige pilforbindelse 114"/>
          <p:cNvCxnSpPr>
            <a:stCxn id="11" idx="3"/>
          </p:cNvCxnSpPr>
          <p:nvPr/>
        </p:nvCxnSpPr>
        <p:spPr>
          <a:xfrm>
            <a:off x="2728244" y="1709610"/>
            <a:ext cx="710610" cy="153028"/>
          </a:xfrm>
          <a:prstGeom prst="straightConnector1">
            <a:avLst/>
          </a:prstGeom>
          <a:ln w="6350" cmpd="sng">
            <a:solidFill>
              <a:srgbClr val="FFFFFF"/>
            </a:solidFill>
            <a:headEnd type="arrow" w="sm" len="sm"/>
            <a:tailEnd type="arrow" w="sm" len="sm"/>
          </a:ln>
        </p:spPr>
        <p:style>
          <a:lnRef idx="2">
            <a:schemeClr val="accent1"/>
          </a:lnRef>
          <a:fillRef idx="0">
            <a:schemeClr val="accent1"/>
          </a:fillRef>
          <a:effectRef idx="1">
            <a:schemeClr val="accent1"/>
          </a:effectRef>
          <a:fontRef idx="minor">
            <a:schemeClr val="tx1"/>
          </a:fontRef>
        </p:style>
      </p:cxnSp>
      <p:cxnSp>
        <p:nvCxnSpPr>
          <p:cNvPr id="122" name="Lige pilforbindelse 121"/>
          <p:cNvCxnSpPr/>
          <p:nvPr/>
        </p:nvCxnSpPr>
        <p:spPr>
          <a:xfrm flipV="1">
            <a:off x="5152810" y="1966876"/>
            <a:ext cx="240224" cy="545335"/>
          </a:xfrm>
          <a:prstGeom prst="straightConnector1">
            <a:avLst/>
          </a:prstGeom>
          <a:ln w="6350" cmpd="sng">
            <a:solidFill>
              <a:srgbClr val="FFFFFF"/>
            </a:solidFill>
            <a:headEnd w="sm" len="sm"/>
            <a:tailEnd type="arrow" w="sm" len="sm"/>
          </a:ln>
        </p:spPr>
        <p:style>
          <a:lnRef idx="2">
            <a:schemeClr val="accent1"/>
          </a:lnRef>
          <a:fillRef idx="0">
            <a:schemeClr val="accent1"/>
          </a:fillRef>
          <a:effectRef idx="1">
            <a:schemeClr val="accent1"/>
          </a:effectRef>
          <a:fontRef idx="minor">
            <a:schemeClr val="tx1"/>
          </a:fontRef>
        </p:style>
      </p:cxnSp>
      <p:cxnSp>
        <p:nvCxnSpPr>
          <p:cNvPr id="124" name="Lige pilforbindelse 123"/>
          <p:cNvCxnSpPr>
            <a:stCxn id="22" idx="3"/>
            <a:endCxn id="26" idx="2"/>
          </p:cNvCxnSpPr>
          <p:nvPr/>
        </p:nvCxnSpPr>
        <p:spPr>
          <a:xfrm flipV="1">
            <a:off x="5152808" y="1746277"/>
            <a:ext cx="240225" cy="412778"/>
          </a:xfrm>
          <a:prstGeom prst="straightConnector1">
            <a:avLst/>
          </a:prstGeom>
          <a:ln w="6350" cmpd="sng">
            <a:solidFill>
              <a:srgbClr val="FFFFFF"/>
            </a:solidFill>
            <a:headEnd w="sm" len="sm"/>
            <a:tailEnd type="arrow" w="sm" len="sm"/>
          </a:ln>
        </p:spPr>
        <p:style>
          <a:lnRef idx="2">
            <a:schemeClr val="accent1"/>
          </a:lnRef>
          <a:fillRef idx="0">
            <a:schemeClr val="accent1"/>
          </a:fillRef>
          <a:effectRef idx="1">
            <a:schemeClr val="accent1"/>
          </a:effectRef>
          <a:fontRef idx="minor">
            <a:schemeClr val="tx1"/>
          </a:fontRef>
        </p:style>
      </p:cxnSp>
      <p:cxnSp>
        <p:nvCxnSpPr>
          <p:cNvPr id="126" name="Lige pilforbindelse 125"/>
          <p:cNvCxnSpPr>
            <a:stCxn id="21" idx="3"/>
          </p:cNvCxnSpPr>
          <p:nvPr/>
        </p:nvCxnSpPr>
        <p:spPr>
          <a:xfrm flipV="1">
            <a:off x="5152810" y="1645918"/>
            <a:ext cx="240224" cy="50402"/>
          </a:xfrm>
          <a:prstGeom prst="straightConnector1">
            <a:avLst/>
          </a:prstGeom>
          <a:ln w="6350" cmpd="sng">
            <a:solidFill>
              <a:srgbClr val="FFFFFF"/>
            </a:solidFill>
            <a:headEnd w="sm" len="sm"/>
            <a:tailEnd type="arrow" w="sm" len="sm"/>
          </a:ln>
        </p:spPr>
        <p:style>
          <a:lnRef idx="2">
            <a:schemeClr val="accent1"/>
          </a:lnRef>
          <a:fillRef idx="0">
            <a:schemeClr val="accent1"/>
          </a:fillRef>
          <a:effectRef idx="1">
            <a:schemeClr val="accent1"/>
          </a:effectRef>
          <a:fontRef idx="minor">
            <a:schemeClr val="tx1"/>
          </a:fontRef>
        </p:style>
      </p:cxnSp>
      <p:cxnSp>
        <p:nvCxnSpPr>
          <p:cNvPr id="128" name="Lige pilforbindelse 127"/>
          <p:cNvCxnSpPr>
            <a:stCxn id="20" idx="3"/>
          </p:cNvCxnSpPr>
          <p:nvPr/>
        </p:nvCxnSpPr>
        <p:spPr>
          <a:xfrm>
            <a:off x="4133206" y="2369663"/>
            <a:ext cx="1259828" cy="89595"/>
          </a:xfrm>
          <a:prstGeom prst="straightConnector1">
            <a:avLst/>
          </a:prstGeom>
          <a:ln w="6350" cmpd="sng">
            <a:solidFill>
              <a:srgbClr val="FFFFFF"/>
            </a:solidFill>
            <a:headEnd type="arrow" w="sm" len="sm"/>
            <a:tailEnd type="arrow" w="sm" len="sm"/>
          </a:ln>
        </p:spPr>
        <p:style>
          <a:lnRef idx="2">
            <a:schemeClr val="accent1"/>
          </a:lnRef>
          <a:fillRef idx="0">
            <a:schemeClr val="accent1"/>
          </a:fillRef>
          <a:effectRef idx="1">
            <a:schemeClr val="accent1"/>
          </a:effectRef>
          <a:fontRef idx="minor">
            <a:schemeClr val="tx1"/>
          </a:fontRef>
        </p:style>
      </p:cxnSp>
      <p:cxnSp>
        <p:nvCxnSpPr>
          <p:cNvPr id="132" name="Lige pilforbindelse 131"/>
          <p:cNvCxnSpPr>
            <a:stCxn id="22" idx="3"/>
          </p:cNvCxnSpPr>
          <p:nvPr/>
        </p:nvCxnSpPr>
        <p:spPr>
          <a:xfrm>
            <a:off x="5152810" y="2159055"/>
            <a:ext cx="783685" cy="168822"/>
          </a:xfrm>
          <a:prstGeom prst="straightConnector1">
            <a:avLst/>
          </a:prstGeom>
          <a:ln w="6350" cmpd="sng">
            <a:solidFill>
              <a:srgbClr val="FFFFFF"/>
            </a:solidFill>
            <a:headEnd w="sm" len="sm"/>
            <a:tailEnd type="arrow" w="sm" len="sm"/>
          </a:ln>
        </p:spPr>
        <p:style>
          <a:lnRef idx="2">
            <a:schemeClr val="accent1"/>
          </a:lnRef>
          <a:fillRef idx="0">
            <a:schemeClr val="accent1"/>
          </a:fillRef>
          <a:effectRef idx="1">
            <a:schemeClr val="accent1"/>
          </a:effectRef>
          <a:fontRef idx="minor">
            <a:schemeClr val="tx1"/>
          </a:fontRef>
        </p:style>
      </p:cxnSp>
      <p:sp>
        <p:nvSpPr>
          <p:cNvPr id="54" name="Afrundet rektangel 53"/>
          <p:cNvSpPr/>
          <p:nvPr/>
        </p:nvSpPr>
        <p:spPr>
          <a:xfrm>
            <a:off x="4339646" y="1136208"/>
            <a:ext cx="799281" cy="256453"/>
          </a:xfrm>
          <a:prstGeom prst="roundRect">
            <a:avLst/>
          </a:prstGeom>
          <a:gradFill flip="none" rotWithShape="1">
            <a:gsLst>
              <a:gs pos="0">
                <a:schemeClr val="accent2">
                  <a:lumMod val="75000"/>
                </a:schemeClr>
              </a:gs>
              <a:gs pos="100000">
                <a:srgbClr val="141313"/>
              </a:gs>
            </a:gsLst>
            <a:path path="circle">
              <a:fillToRect l="100000" t="100000"/>
            </a:path>
            <a:tileRect r="-100000" b="-100000"/>
          </a:gra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r>
              <a:rPr lang="da-DK" sz="750" dirty="0">
                <a:solidFill>
                  <a:prstClr val="white"/>
                </a:solidFill>
                <a:latin typeface="Calibri"/>
              </a:rPr>
              <a:t>KampKlar</a:t>
            </a:r>
          </a:p>
        </p:txBody>
      </p:sp>
      <p:cxnSp>
        <p:nvCxnSpPr>
          <p:cNvPr id="56" name="Lige pilforbindelse 55"/>
          <p:cNvCxnSpPr>
            <a:endCxn id="54" idx="1"/>
          </p:cNvCxnSpPr>
          <p:nvPr/>
        </p:nvCxnSpPr>
        <p:spPr>
          <a:xfrm flipV="1">
            <a:off x="4095751" y="1264433"/>
            <a:ext cx="243896" cy="303659"/>
          </a:xfrm>
          <a:prstGeom prst="straightConnector1">
            <a:avLst/>
          </a:prstGeom>
          <a:ln w="6350" cmpd="sng">
            <a:solidFill>
              <a:srgbClr val="FFFFFF"/>
            </a:solidFill>
            <a:headEnd type="arrow" w="sm" len="sm"/>
            <a:tailEnd type="arrow" w="sm" len="sm"/>
          </a:ln>
        </p:spPr>
        <p:style>
          <a:lnRef idx="2">
            <a:schemeClr val="accent1"/>
          </a:lnRef>
          <a:fillRef idx="0">
            <a:schemeClr val="accent1"/>
          </a:fillRef>
          <a:effectRef idx="1">
            <a:schemeClr val="accent1"/>
          </a:effectRef>
          <a:fontRef idx="minor">
            <a:schemeClr val="tx1"/>
          </a:fontRef>
        </p:style>
      </p:cxnSp>
      <p:cxnSp>
        <p:nvCxnSpPr>
          <p:cNvPr id="60" name="Lige pilforbindelse 59"/>
          <p:cNvCxnSpPr/>
          <p:nvPr/>
        </p:nvCxnSpPr>
        <p:spPr>
          <a:xfrm flipH="1" flipV="1">
            <a:off x="5138928" y="1165456"/>
            <a:ext cx="797566" cy="182540"/>
          </a:xfrm>
          <a:prstGeom prst="straightConnector1">
            <a:avLst/>
          </a:prstGeom>
          <a:ln w="6350" cmpd="sng">
            <a:solidFill>
              <a:srgbClr val="FFFFFF"/>
            </a:solidFill>
            <a:headEnd type="arrow" w="sm" len="sm"/>
            <a:tailEnd type="arrow" w="sm" len="sm"/>
          </a:ln>
        </p:spPr>
        <p:style>
          <a:lnRef idx="2">
            <a:schemeClr val="accent1"/>
          </a:lnRef>
          <a:fillRef idx="0">
            <a:schemeClr val="accent1"/>
          </a:fillRef>
          <a:effectRef idx="1">
            <a:schemeClr val="accent1"/>
          </a:effectRef>
          <a:fontRef idx="minor">
            <a:schemeClr val="tx1"/>
          </a:fontRef>
        </p:style>
      </p:cxnSp>
      <p:cxnSp>
        <p:nvCxnSpPr>
          <p:cNvPr id="64" name="Lige pilforbindelse 63"/>
          <p:cNvCxnSpPr>
            <a:stCxn id="27" idx="1"/>
          </p:cNvCxnSpPr>
          <p:nvPr/>
        </p:nvCxnSpPr>
        <p:spPr>
          <a:xfrm flipH="1" flipV="1">
            <a:off x="5071120" y="1403194"/>
            <a:ext cx="450775" cy="899761"/>
          </a:xfrm>
          <a:prstGeom prst="straightConnector1">
            <a:avLst/>
          </a:prstGeom>
          <a:ln w="6350" cmpd="sng">
            <a:solidFill>
              <a:srgbClr val="FFFFFF"/>
            </a:solidFill>
            <a:headEnd type="arrow" w="sm" len="sm"/>
            <a:tailEnd type="arrow" w="sm" len="sm"/>
          </a:ln>
        </p:spPr>
        <p:style>
          <a:lnRef idx="2">
            <a:schemeClr val="accent1"/>
          </a:lnRef>
          <a:fillRef idx="0">
            <a:schemeClr val="accent1"/>
          </a:fillRef>
          <a:effectRef idx="1">
            <a:schemeClr val="accent1"/>
          </a:effectRef>
          <a:fontRef idx="minor">
            <a:schemeClr val="tx1"/>
          </a:fontRef>
        </p:style>
      </p:cxnSp>
      <p:sp>
        <p:nvSpPr>
          <p:cNvPr id="57" name="Afrundet rektangel 56"/>
          <p:cNvSpPr/>
          <p:nvPr/>
        </p:nvSpPr>
        <p:spPr>
          <a:xfrm>
            <a:off x="4353527" y="758564"/>
            <a:ext cx="799281" cy="256453"/>
          </a:xfrm>
          <a:prstGeom prst="roundRect">
            <a:avLst/>
          </a:prstGeom>
          <a:gradFill flip="none" rotWithShape="1">
            <a:gsLst>
              <a:gs pos="0">
                <a:srgbClr val="1D1D1C"/>
              </a:gs>
              <a:gs pos="100000">
                <a:srgbClr val="141313"/>
              </a:gs>
            </a:gsLst>
            <a:path path="circle">
              <a:fillToRect l="100000" t="100000"/>
            </a:path>
            <a:tileRect r="-100000" b="-100000"/>
          </a:gra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r>
              <a:rPr lang="da-DK" sz="750" dirty="0">
                <a:solidFill>
                  <a:prstClr val="white"/>
                </a:solidFill>
                <a:latin typeface="Calibri"/>
              </a:rPr>
              <a:t>Skadessystem</a:t>
            </a:r>
          </a:p>
        </p:txBody>
      </p:sp>
      <p:cxnSp>
        <p:nvCxnSpPr>
          <p:cNvPr id="58" name="Lige pilforbindelse 57"/>
          <p:cNvCxnSpPr/>
          <p:nvPr/>
        </p:nvCxnSpPr>
        <p:spPr>
          <a:xfrm flipH="1" flipV="1">
            <a:off x="5160703" y="964774"/>
            <a:ext cx="782443" cy="361772"/>
          </a:xfrm>
          <a:prstGeom prst="straightConnector1">
            <a:avLst/>
          </a:prstGeom>
          <a:ln w="6350" cmpd="sng">
            <a:solidFill>
              <a:srgbClr val="FFFFFF"/>
            </a:solidFill>
            <a:headEnd type="arrow" w="sm" len="sm"/>
            <a:tailEnd type="arrow" w="sm" len="sm"/>
          </a:ln>
        </p:spPr>
        <p:style>
          <a:lnRef idx="2">
            <a:schemeClr val="accent1"/>
          </a:lnRef>
          <a:fillRef idx="0">
            <a:schemeClr val="accent1"/>
          </a:fillRef>
          <a:effectRef idx="1">
            <a:schemeClr val="accent1"/>
          </a:effectRef>
          <a:fontRef idx="minor">
            <a:schemeClr val="tx1"/>
          </a:fontRef>
        </p:style>
      </p:cxnSp>
      <p:sp>
        <p:nvSpPr>
          <p:cNvPr id="62" name="Titel 1"/>
          <p:cNvSpPr txBox="1">
            <a:spLocks/>
          </p:cNvSpPr>
          <p:nvPr/>
        </p:nvSpPr>
        <p:spPr>
          <a:xfrm>
            <a:off x="155348" y="363316"/>
            <a:ext cx="1651811" cy="642938"/>
          </a:xfrm>
          <a:prstGeom prst="rect">
            <a:avLst/>
          </a:prstGeom>
        </p:spPr>
        <p:txBody>
          <a:bodyPr vert="horz" lIns="68580" tIns="34290" rIns="68580" bIns="34290" rtlCol="0" anchor="ctr">
            <a:normAutofit fontScale="92500" lnSpcReduction="20000"/>
          </a:bodyPr>
          <a:lstStyle>
            <a:lvl1pPr algn="l" defTabSz="457200" rtl="0" eaLnBrk="1" latinLnBrk="0" hangingPunct="1">
              <a:spcBef>
                <a:spcPct val="0"/>
              </a:spcBef>
              <a:buNone/>
              <a:defRPr sz="2000" kern="1200">
                <a:solidFill>
                  <a:srgbClr val="AD1221"/>
                </a:solidFill>
                <a:latin typeface="+mj-lt"/>
                <a:ea typeface="+mj-ea"/>
                <a:cs typeface="+mj-cs"/>
              </a:defRPr>
            </a:lvl1pPr>
          </a:lstStyle>
          <a:p>
            <a:pPr defTabSz="342900"/>
            <a:br>
              <a:rPr lang="da-DK" sz="1500" b="1" dirty="0">
                <a:solidFill>
                  <a:prstClr val="white"/>
                </a:solidFill>
                <a:latin typeface="Calibri"/>
              </a:rPr>
            </a:br>
            <a:r>
              <a:rPr lang="da-DK" sz="1500" b="1" dirty="0">
                <a:solidFill>
                  <a:prstClr val="white"/>
                </a:solidFill>
                <a:latin typeface="Calibri"/>
              </a:rPr>
              <a:t>Systemoverblik 2017</a:t>
            </a:r>
          </a:p>
        </p:txBody>
      </p:sp>
      <p:cxnSp>
        <p:nvCxnSpPr>
          <p:cNvPr id="37" name="Vinklet forbindelse 36"/>
          <p:cNvCxnSpPr>
            <a:stCxn id="57" idx="1"/>
            <a:endCxn id="23" idx="1"/>
          </p:cNvCxnSpPr>
          <p:nvPr/>
        </p:nvCxnSpPr>
        <p:spPr>
          <a:xfrm rot="10800000" flipV="1">
            <a:off x="4353527" y="886790"/>
            <a:ext cx="9525" cy="1753647"/>
          </a:xfrm>
          <a:prstGeom prst="bentConnector3">
            <a:avLst>
              <a:gd name="adj1" fmla="val 1800000"/>
            </a:avLst>
          </a:prstGeom>
          <a:ln w="6350" cmpd="sng">
            <a:solidFill>
              <a:srgbClr val="FFFFFF"/>
            </a:solidFill>
            <a:headEnd type="arrow" w="sm" len="sm"/>
            <a:tailEnd type="arrow" w="sm" len="sm"/>
          </a:ln>
        </p:spPr>
        <p:style>
          <a:lnRef idx="2">
            <a:schemeClr val="accent1"/>
          </a:lnRef>
          <a:fillRef idx="0">
            <a:schemeClr val="accent1"/>
          </a:fillRef>
          <a:effectRef idx="1">
            <a:schemeClr val="accent1"/>
          </a:effectRef>
          <a:fontRef idx="minor">
            <a:schemeClr val="tx1"/>
          </a:fontRef>
        </p:style>
      </p:cxnSp>
      <p:cxnSp>
        <p:nvCxnSpPr>
          <p:cNvPr id="65" name="Lige pilforbindelse 64"/>
          <p:cNvCxnSpPr/>
          <p:nvPr/>
        </p:nvCxnSpPr>
        <p:spPr>
          <a:xfrm>
            <a:off x="4022353" y="1434559"/>
            <a:ext cx="325310" cy="706292"/>
          </a:xfrm>
          <a:prstGeom prst="straightConnector1">
            <a:avLst/>
          </a:prstGeom>
          <a:ln w="6350" cmpd="sng">
            <a:solidFill>
              <a:srgbClr val="FFFFFF"/>
            </a:solidFill>
            <a:headEnd type="arrow" w="sm" len="sm"/>
            <a:tailEnd type="arrow" w="sm" len="sm"/>
          </a:ln>
        </p:spPr>
        <p:style>
          <a:lnRef idx="2">
            <a:schemeClr val="accent1"/>
          </a:lnRef>
          <a:fillRef idx="0">
            <a:schemeClr val="accent1"/>
          </a:fillRef>
          <a:effectRef idx="1">
            <a:schemeClr val="accent1"/>
          </a:effectRef>
          <a:fontRef idx="minor">
            <a:schemeClr val="tx1"/>
          </a:fontRef>
        </p:style>
      </p:cxnSp>
      <p:sp>
        <p:nvSpPr>
          <p:cNvPr id="69" name="Afrundet rektangel 68"/>
          <p:cNvSpPr/>
          <p:nvPr/>
        </p:nvSpPr>
        <p:spPr>
          <a:xfrm>
            <a:off x="2400857" y="2271520"/>
            <a:ext cx="799281" cy="256453"/>
          </a:xfrm>
          <a:prstGeom prst="roundRect">
            <a:avLst/>
          </a:prstGeom>
          <a:gradFill flip="none" rotWithShape="1">
            <a:gsLst>
              <a:gs pos="0">
                <a:srgbClr val="1D1D1C"/>
              </a:gs>
              <a:gs pos="100000">
                <a:srgbClr val="141313"/>
              </a:gs>
            </a:gsLst>
            <a:path path="circle">
              <a:fillToRect l="100000" t="100000"/>
            </a:path>
            <a:tileRect r="-100000" b="-100000"/>
          </a:gra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r>
              <a:rPr lang="da-DK" sz="750" dirty="0">
                <a:solidFill>
                  <a:prstClr val="white"/>
                </a:solidFill>
                <a:latin typeface="Calibri"/>
              </a:rPr>
              <a:t>Fodbold</a:t>
            </a:r>
          </a:p>
          <a:p>
            <a:pPr algn="ctr" defTabSz="457189"/>
            <a:r>
              <a:rPr lang="da-DK" sz="750" dirty="0">
                <a:solidFill>
                  <a:prstClr val="white"/>
                </a:solidFill>
                <a:latin typeface="Calibri"/>
              </a:rPr>
              <a:t>Fitness</a:t>
            </a:r>
            <a:endParaRPr lang="da-DK" sz="600" dirty="0">
              <a:solidFill>
                <a:prstClr val="white"/>
              </a:solidFill>
              <a:latin typeface="Calibri"/>
            </a:endParaRPr>
          </a:p>
        </p:txBody>
      </p:sp>
      <p:sp>
        <p:nvSpPr>
          <p:cNvPr id="71" name="Afrundet rektangel 70"/>
          <p:cNvSpPr/>
          <p:nvPr/>
        </p:nvSpPr>
        <p:spPr>
          <a:xfrm>
            <a:off x="3261674" y="793352"/>
            <a:ext cx="799281" cy="256453"/>
          </a:xfrm>
          <a:prstGeom prst="roundRect">
            <a:avLst/>
          </a:prstGeom>
          <a:gradFill flip="none" rotWithShape="1">
            <a:gsLst>
              <a:gs pos="0">
                <a:srgbClr val="1D1D1C"/>
              </a:gs>
              <a:gs pos="100000">
                <a:srgbClr val="141313"/>
              </a:gs>
            </a:gsLst>
            <a:path path="circle">
              <a:fillToRect l="100000" t="100000"/>
            </a:path>
            <a:tileRect r="-100000" b="-100000"/>
          </a:gra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r>
              <a:rPr lang="da-DK" sz="750" dirty="0">
                <a:solidFill>
                  <a:prstClr val="white"/>
                </a:solidFill>
                <a:latin typeface="Calibri"/>
              </a:rPr>
              <a:t>DBU Talent</a:t>
            </a:r>
            <a:endParaRPr lang="da-DK" sz="600" dirty="0">
              <a:solidFill>
                <a:prstClr val="white"/>
              </a:solidFill>
              <a:latin typeface="Calibri"/>
            </a:endParaRPr>
          </a:p>
        </p:txBody>
      </p:sp>
      <p:cxnSp>
        <p:nvCxnSpPr>
          <p:cNvPr id="72" name="Lige pilforbindelse 71"/>
          <p:cNvCxnSpPr/>
          <p:nvPr/>
        </p:nvCxnSpPr>
        <p:spPr>
          <a:xfrm>
            <a:off x="4060956" y="1049803"/>
            <a:ext cx="360106" cy="981026"/>
          </a:xfrm>
          <a:prstGeom prst="straightConnector1">
            <a:avLst/>
          </a:prstGeom>
          <a:ln w="6350" cmpd="sng">
            <a:solidFill>
              <a:srgbClr val="FFFFFF"/>
            </a:solidFill>
            <a:headEnd type="arrow" w="sm" len="sm"/>
            <a:tailEnd type="arrow" w="sm" len="sm"/>
          </a:ln>
        </p:spPr>
        <p:style>
          <a:lnRef idx="2">
            <a:schemeClr val="accent1"/>
          </a:lnRef>
          <a:fillRef idx="0">
            <a:schemeClr val="accent1"/>
          </a:fillRef>
          <a:effectRef idx="1">
            <a:schemeClr val="accent1"/>
          </a:effectRef>
          <a:fontRef idx="minor">
            <a:schemeClr val="tx1"/>
          </a:fontRef>
        </p:style>
      </p:cxnSp>
      <p:sp>
        <p:nvSpPr>
          <p:cNvPr id="74" name="Afrundet rektangel 73"/>
          <p:cNvSpPr/>
          <p:nvPr/>
        </p:nvSpPr>
        <p:spPr>
          <a:xfrm>
            <a:off x="3333925" y="3757466"/>
            <a:ext cx="799281" cy="256453"/>
          </a:xfrm>
          <a:prstGeom prst="roundRect">
            <a:avLst/>
          </a:prstGeom>
          <a:gradFill flip="none" rotWithShape="1">
            <a:gsLst>
              <a:gs pos="0">
                <a:schemeClr val="accent2">
                  <a:lumMod val="75000"/>
                </a:schemeClr>
              </a:gs>
              <a:gs pos="100000">
                <a:srgbClr val="141313"/>
              </a:gs>
            </a:gsLst>
            <a:path path="circle">
              <a:fillToRect l="100000" t="100000"/>
            </a:path>
            <a:tileRect r="-100000" b="-100000"/>
          </a:gra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r>
              <a:rPr lang="da-DK" sz="750" dirty="0">
                <a:solidFill>
                  <a:prstClr val="white"/>
                </a:solidFill>
                <a:latin typeface="Calibri"/>
              </a:rPr>
              <a:t>Billetsystem</a:t>
            </a:r>
          </a:p>
        </p:txBody>
      </p:sp>
      <p:cxnSp>
        <p:nvCxnSpPr>
          <p:cNvPr id="75" name="Lige pilforbindelse 74"/>
          <p:cNvCxnSpPr>
            <a:stCxn id="74" idx="0"/>
            <a:endCxn id="19" idx="2"/>
          </p:cNvCxnSpPr>
          <p:nvPr/>
        </p:nvCxnSpPr>
        <p:spPr>
          <a:xfrm flipV="1">
            <a:off x="3733565" y="3644697"/>
            <a:ext cx="0" cy="112768"/>
          </a:xfrm>
          <a:prstGeom prst="straightConnector1">
            <a:avLst/>
          </a:prstGeom>
          <a:ln w="6350" cmpd="sng">
            <a:solidFill>
              <a:srgbClr val="FFFFFF"/>
            </a:solidFill>
            <a:headEnd type="arrow" w="sm" len="sm"/>
            <a:tailEnd type="arrow" w="sm" len="sm"/>
          </a:ln>
        </p:spPr>
        <p:style>
          <a:lnRef idx="2">
            <a:schemeClr val="accent1"/>
          </a:lnRef>
          <a:fillRef idx="0">
            <a:schemeClr val="accent1"/>
          </a:fillRef>
          <a:effectRef idx="1">
            <a:schemeClr val="accent1"/>
          </a:effectRef>
          <a:fontRef idx="minor">
            <a:schemeClr val="tx1"/>
          </a:fontRef>
        </p:style>
      </p:cxnSp>
      <p:cxnSp>
        <p:nvCxnSpPr>
          <p:cNvPr id="78" name="Lige pilforbindelse 77"/>
          <p:cNvCxnSpPr/>
          <p:nvPr/>
        </p:nvCxnSpPr>
        <p:spPr>
          <a:xfrm flipV="1">
            <a:off x="3195080" y="2362739"/>
            <a:ext cx="238716" cy="37005"/>
          </a:xfrm>
          <a:prstGeom prst="straightConnector1">
            <a:avLst/>
          </a:prstGeom>
          <a:ln w="6350" cmpd="sng">
            <a:solidFill>
              <a:srgbClr val="FFFFFF"/>
            </a:solidFill>
            <a:headEnd type="arrow" w="sm" len="sm"/>
            <a:tailEnd type="arrow" w="sm" len="sm"/>
          </a:ln>
        </p:spPr>
        <p:style>
          <a:lnRef idx="2">
            <a:schemeClr val="accent1"/>
          </a:lnRef>
          <a:fillRef idx="0">
            <a:schemeClr val="accent1"/>
          </a:fillRef>
          <a:effectRef idx="1">
            <a:schemeClr val="accent1"/>
          </a:effectRef>
          <a:fontRef idx="minor">
            <a:schemeClr val="tx1"/>
          </a:fontRef>
        </p:style>
      </p:cxnSp>
      <p:sp>
        <p:nvSpPr>
          <p:cNvPr id="80" name="Afrundet rektangel 79"/>
          <p:cNvSpPr/>
          <p:nvPr/>
        </p:nvSpPr>
        <p:spPr>
          <a:xfrm>
            <a:off x="6598233" y="194126"/>
            <a:ext cx="1157703" cy="1660854"/>
          </a:xfrm>
          <a:prstGeom prst="roundRect">
            <a:avLst/>
          </a:prstGeom>
          <a:gradFill flip="none" rotWithShape="1">
            <a:gsLst>
              <a:gs pos="0">
                <a:schemeClr val="accent2">
                  <a:lumMod val="75000"/>
                </a:schemeClr>
              </a:gs>
              <a:gs pos="100000">
                <a:srgbClr val="141313"/>
              </a:gs>
            </a:gsLst>
            <a:path path="circle">
              <a:fillToRect l="100000" t="100000"/>
            </a:path>
            <a:tileRect r="-100000" b="-100000"/>
          </a:gra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br>
              <a:rPr lang="da-DK" sz="675" dirty="0">
                <a:solidFill>
                  <a:prstClr val="white"/>
                </a:solidFill>
                <a:latin typeface="Calibri"/>
              </a:rPr>
            </a:br>
            <a:r>
              <a:rPr lang="da-DK" sz="675" dirty="0">
                <a:solidFill>
                  <a:prstClr val="white"/>
                </a:solidFill>
                <a:latin typeface="Calibri"/>
              </a:rPr>
              <a:t>Brugeroplysninger</a:t>
            </a:r>
            <a:br>
              <a:rPr lang="da-DK" sz="675" dirty="0">
                <a:solidFill>
                  <a:prstClr val="white"/>
                </a:solidFill>
                <a:latin typeface="Calibri"/>
              </a:rPr>
            </a:br>
            <a:r>
              <a:rPr lang="da-DK" sz="675" dirty="0">
                <a:solidFill>
                  <a:prstClr val="white"/>
                </a:solidFill>
                <a:latin typeface="Calibri"/>
              </a:rPr>
              <a:t>Profil</a:t>
            </a:r>
          </a:p>
          <a:p>
            <a:pPr algn="ctr" defTabSz="457189"/>
            <a:r>
              <a:rPr lang="da-DK" sz="675" dirty="0">
                <a:solidFill>
                  <a:prstClr val="white"/>
                </a:solidFill>
                <a:latin typeface="Calibri"/>
              </a:rPr>
              <a:t>Holdkort</a:t>
            </a:r>
          </a:p>
          <a:p>
            <a:pPr algn="ctr" defTabSz="457189"/>
            <a:r>
              <a:rPr lang="da-DK" sz="675" dirty="0">
                <a:solidFill>
                  <a:prstClr val="white"/>
                </a:solidFill>
                <a:latin typeface="Calibri"/>
              </a:rPr>
              <a:t>Skadessystem</a:t>
            </a:r>
          </a:p>
          <a:p>
            <a:pPr algn="ctr" defTabSz="457189"/>
            <a:r>
              <a:rPr lang="da-DK" sz="675" dirty="0">
                <a:solidFill>
                  <a:prstClr val="white"/>
                </a:solidFill>
                <a:latin typeface="Calibri"/>
              </a:rPr>
              <a:t>Klubbesøg</a:t>
            </a:r>
          </a:p>
          <a:p>
            <a:pPr algn="ctr" defTabSz="457189"/>
            <a:r>
              <a:rPr lang="da-DK" sz="675" dirty="0">
                <a:solidFill>
                  <a:prstClr val="white"/>
                </a:solidFill>
                <a:latin typeface="Calibri"/>
              </a:rPr>
              <a:t>DBU Talent</a:t>
            </a:r>
          </a:p>
          <a:p>
            <a:pPr algn="ctr" defTabSz="457189"/>
            <a:r>
              <a:rPr lang="da-DK" sz="675" dirty="0">
                <a:solidFill>
                  <a:prstClr val="white"/>
                </a:solidFill>
                <a:latin typeface="Calibri"/>
              </a:rPr>
              <a:t>KampKlar</a:t>
            </a:r>
          </a:p>
          <a:p>
            <a:pPr algn="ctr" defTabSz="457189"/>
            <a:r>
              <a:rPr lang="da-DK" sz="675" dirty="0">
                <a:solidFill>
                  <a:prstClr val="white"/>
                </a:solidFill>
                <a:latin typeface="Calibri"/>
              </a:rPr>
              <a:t>Mine kalendere (</a:t>
            </a:r>
            <a:r>
              <a:rPr lang="da-DK" sz="675" dirty="0" err="1">
                <a:solidFill>
                  <a:prstClr val="white"/>
                </a:solidFill>
                <a:latin typeface="Calibri"/>
              </a:rPr>
              <a:t>ical</a:t>
            </a:r>
            <a:r>
              <a:rPr lang="da-DK" sz="675" dirty="0">
                <a:solidFill>
                  <a:prstClr val="white"/>
                </a:solidFill>
                <a:latin typeface="Calibri"/>
              </a:rPr>
              <a:t>)</a:t>
            </a:r>
          </a:p>
          <a:p>
            <a:pPr algn="ctr" defTabSz="457189"/>
            <a:r>
              <a:rPr lang="da-DK" sz="675" dirty="0" err="1">
                <a:solidFill>
                  <a:prstClr val="white"/>
                </a:solidFill>
                <a:latin typeface="Calibri"/>
              </a:rPr>
              <a:t>FairPlay</a:t>
            </a:r>
            <a:endParaRPr lang="da-DK" sz="675" dirty="0">
              <a:solidFill>
                <a:prstClr val="white"/>
              </a:solidFill>
              <a:latin typeface="Calibri"/>
            </a:endParaRPr>
          </a:p>
          <a:p>
            <a:pPr algn="ctr" defTabSz="457189"/>
            <a:r>
              <a:rPr lang="da-DK" sz="675" dirty="0">
                <a:solidFill>
                  <a:prstClr val="white"/>
                </a:solidFill>
                <a:latin typeface="Calibri"/>
              </a:rPr>
              <a:t>Elite bedømmelse</a:t>
            </a:r>
          </a:p>
          <a:p>
            <a:pPr algn="ctr" defTabSz="457189"/>
            <a:r>
              <a:rPr lang="da-DK" sz="675" dirty="0">
                <a:solidFill>
                  <a:prstClr val="white"/>
                </a:solidFill>
                <a:latin typeface="Calibri"/>
              </a:rPr>
              <a:t>Kurser</a:t>
            </a:r>
          </a:p>
          <a:p>
            <a:pPr algn="ctr" defTabSz="457189"/>
            <a:r>
              <a:rPr lang="da-DK" sz="675" dirty="0">
                <a:solidFill>
                  <a:prstClr val="white"/>
                </a:solidFill>
                <a:latin typeface="Calibri"/>
              </a:rPr>
              <a:t>Resultatindberetning</a:t>
            </a:r>
          </a:p>
          <a:p>
            <a:pPr algn="ctr" defTabSz="457189"/>
            <a:r>
              <a:rPr lang="da-DK" sz="675" dirty="0">
                <a:solidFill>
                  <a:prstClr val="white"/>
                </a:solidFill>
                <a:latin typeface="Calibri"/>
              </a:rPr>
              <a:t>Kampfakta</a:t>
            </a:r>
            <a:br>
              <a:rPr lang="da-DK" sz="675" dirty="0">
                <a:solidFill>
                  <a:prstClr val="white"/>
                </a:solidFill>
                <a:latin typeface="Calibri"/>
              </a:rPr>
            </a:br>
            <a:r>
              <a:rPr lang="da-DK" sz="675" dirty="0">
                <a:solidFill>
                  <a:prstClr val="white"/>
                </a:solidFill>
                <a:latin typeface="Calibri"/>
              </a:rPr>
              <a:t>Min dommergerning</a:t>
            </a:r>
          </a:p>
          <a:p>
            <a:pPr algn="ctr" defTabSz="457189"/>
            <a:r>
              <a:rPr lang="da-DK" sz="675" dirty="0">
                <a:solidFill>
                  <a:prstClr val="white"/>
                </a:solidFill>
                <a:latin typeface="Calibri"/>
              </a:rPr>
              <a:t>Trænerdel</a:t>
            </a:r>
          </a:p>
          <a:p>
            <a:pPr algn="ctr" defTabSz="457189"/>
            <a:endParaRPr lang="da-DK" sz="600" dirty="0">
              <a:solidFill>
                <a:prstClr val="white"/>
              </a:solidFill>
              <a:latin typeface="Calibri"/>
            </a:endParaRPr>
          </a:p>
        </p:txBody>
      </p:sp>
      <p:cxnSp>
        <p:nvCxnSpPr>
          <p:cNvPr id="83" name="Lige pilforbindelse 82"/>
          <p:cNvCxnSpPr>
            <a:endCxn id="80" idx="1"/>
          </p:cNvCxnSpPr>
          <p:nvPr/>
        </p:nvCxnSpPr>
        <p:spPr>
          <a:xfrm flipV="1">
            <a:off x="6206029" y="1024554"/>
            <a:ext cx="392204" cy="480284"/>
          </a:xfrm>
          <a:prstGeom prst="straightConnector1">
            <a:avLst/>
          </a:prstGeom>
          <a:ln w="6350" cmpd="sng">
            <a:solidFill>
              <a:srgbClr val="FFFFFF"/>
            </a:solidFill>
            <a:headEnd w="sm" len="sm"/>
            <a:tailEnd type="arrow" w="sm" len="sm"/>
          </a:ln>
        </p:spPr>
        <p:style>
          <a:lnRef idx="2">
            <a:schemeClr val="accent1"/>
          </a:lnRef>
          <a:fillRef idx="0">
            <a:schemeClr val="accent1"/>
          </a:fillRef>
          <a:effectRef idx="1">
            <a:schemeClr val="accent1"/>
          </a:effectRef>
          <a:fontRef idx="minor">
            <a:schemeClr val="tx1"/>
          </a:fontRef>
        </p:style>
      </p:cxnSp>
      <p:cxnSp>
        <p:nvCxnSpPr>
          <p:cNvPr id="84" name="Lige pilforbindelse 83"/>
          <p:cNvCxnSpPr/>
          <p:nvPr/>
        </p:nvCxnSpPr>
        <p:spPr>
          <a:xfrm flipH="1" flipV="1">
            <a:off x="2899126" y="3644699"/>
            <a:ext cx="408419" cy="252665"/>
          </a:xfrm>
          <a:prstGeom prst="straightConnector1">
            <a:avLst/>
          </a:prstGeom>
          <a:ln w="6350" cmpd="sng">
            <a:solidFill>
              <a:srgbClr val="FFFFFF"/>
            </a:solidFill>
            <a:headEnd type="arrow" w="sm" len="sm"/>
            <a:tailEnd type="arrow" w="sm" len="sm"/>
          </a:ln>
        </p:spPr>
        <p:style>
          <a:lnRef idx="2">
            <a:schemeClr val="accent1"/>
          </a:lnRef>
          <a:fillRef idx="0">
            <a:schemeClr val="accent1"/>
          </a:fillRef>
          <a:effectRef idx="1">
            <a:schemeClr val="accent1"/>
          </a:effectRef>
          <a:fontRef idx="minor">
            <a:schemeClr val="tx1"/>
          </a:fontRef>
        </p:style>
      </p:cxnSp>
      <p:sp>
        <p:nvSpPr>
          <p:cNvPr id="66" name="Afrundet rektangel 16"/>
          <p:cNvSpPr/>
          <p:nvPr/>
        </p:nvSpPr>
        <p:spPr>
          <a:xfrm>
            <a:off x="2387774" y="3047748"/>
            <a:ext cx="799281" cy="256453"/>
          </a:xfrm>
          <a:prstGeom prst="roundRect">
            <a:avLst/>
          </a:prstGeom>
          <a:gradFill flip="none" rotWithShape="1">
            <a:gsLst>
              <a:gs pos="0">
                <a:srgbClr val="1D1D1C"/>
              </a:gs>
              <a:gs pos="100000">
                <a:srgbClr val="141313"/>
              </a:gs>
            </a:gsLst>
            <a:path path="circle">
              <a:fillToRect l="100000" t="100000"/>
            </a:path>
            <a:tileRect r="-100000" b="-100000"/>
          </a:gra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r>
              <a:rPr lang="da-DK" sz="750" dirty="0" err="1">
                <a:solidFill>
                  <a:prstClr val="white"/>
                </a:solidFill>
                <a:latin typeface="Calibri"/>
              </a:rPr>
              <a:t>Visma</a:t>
            </a:r>
            <a:endParaRPr lang="da-DK" sz="750" dirty="0">
              <a:solidFill>
                <a:prstClr val="white"/>
              </a:solidFill>
              <a:latin typeface="Calibri"/>
            </a:endParaRPr>
          </a:p>
          <a:p>
            <a:pPr algn="ctr" defTabSz="457189"/>
            <a:r>
              <a:rPr lang="da-DK" sz="750" dirty="0">
                <a:solidFill>
                  <a:prstClr val="white"/>
                </a:solidFill>
                <a:latin typeface="Calibri"/>
              </a:rPr>
              <a:t>Økonomisystem</a:t>
            </a:r>
          </a:p>
        </p:txBody>
      </p:sp>
      <p:sp>
        <p:nvSpPr>
          <p:cNvPr id="81" name="Afrundet rektangel 16"/>
          <p:cNvSpPr/>
          <p:nvPr/>
        </p:nvSpPr>
        <p:spPr>
          <a:xfrm>
            <a:off x="1177190" y="2432349"/>
            <a:ext cx="799281" cy="256453"/>
          </a:xfrm>
          <a:prstGeom prst="roundRect">
            <a:avLst/>
          </a:prstGeom>
          <a:gradFill flip="none" rotWithShape="1">
            <a:gsLst>
              <a:gs pos="0">
                <a:schemeClr val="accent2">
                  <a:lumMod val="75000"/>
                </a:schemeClr>
              </a:gs>
              <a:gs pos="100000">
                <a:srgbClr val="141313"/>
              </a:gs>
            </a:gsLst>
            <a:path path="circle">
              <a:fillToRect l="100000" t="100000"/>
            </a:path>
            <a:tileRect r="-100000" b="-100000"/>
          </a:gra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r>
              <a:rPr lang="da-DK" sz="750" dirty="0" err="1">
                <a:solidFill>
                  <a:prstClr val="white"/>
                </a:solidFill>
                <a:latin typeface="Calibri"/>
              </a:rPr>
              <a:t>Acubiz</a:t>
            </a:r>
            <a:br>
              <a:rPr lang="da-DK" sz="750" dirty="0">
                <a:solidFill>
                  <a:prstClr val="white"/>
                </a:solidFill>
                <a:latin typeface="Calibri"/>
              </a:rPr>
            </a:br>
            <a:r>
              <a:rPr lang="da-DK" sz="750" dirty="0">
                <a:solidFill>
                  <a:prstClr val="white"/>
                </a:solidFill>
                <a:latin typeface="Calibri"/>
              </a:rPr>
              <a:t>Rejseafregning</a:t>
            </a:r>
          </a:p>
        </p:txBody>
      </p:sp>
      <p:sp>
        <p:nvSpPr>
          <p:cNvPr id="86" name="Afrundet rektangel 16"/>
          <p:cNvSpPr/>
          <p:nvPr/>
        </p:nvSpPr>
        <p:spPr>
          <a:xfrm>
            <a:off x="1136275" y="3047748"/>
            <a:ext cx="799281" cy="256453"/>
          </a:xfrm>
          <a:prstGeom prst="roundRect">
            <a:avLst/>
          </a:prstGeom>
          <a:gradFill flip="none" rotWithShape="1">
            <a:gsLst>
              <a:gs pos="0">
                <a:srgbClr val="1D1D1C"/>
              </a:gs>
              <a:gs pos="100000">
                <a:srgbClr val="141313"/>
              </a:gs>
            </a:gsLst>
            <a:path path="circle">
              <a:fillToRect l="100000" t="100000"/>
            </a:path>
            <a:tileRect r="-100000" b="-100000"/>
          </a:gra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r>
              <a:rPr lang="da-DK" sz="750" dirty="0">
                <a:solidFill>
                  <a:prstClr val="white"/>
                </a:solidFill>
                <a:latin typeface="Calibri"/>
              </a:rPr>
              <a:t>Epos</a:t>
            </a:r>
            <a:br>
              <a:rPr lang="da-DK" sz="750" dirty="0">
                <a:solidFill>
                  <a:prstClr val="white"/>
                </a:solidFill>
                <a:latin typeface="Calibri"/>
              </a:rPr>
            </a:br>
            <a:r>
              <a:rPr lang="da-DK" sz="750" dirty="0">
                <a:solidFill>
                  <a:prstClr val="white"/>
                </a:solidFill>
                <a:latin typeface="Calibri"/>
              </a:rPr>
              <a:t>Lønsystem</a:t>
            </a:r>
          </a:p>
        </p:txBody>
      </p:sp>
      <p:cxnSp>
        <p:nvCxnSpPr>
          <p:cNvPr id="4" name="Lige pilforbindelse 3"/>
          <p:cNvCxnSpPr>
            <a:endCxn id="81" idx="3"/>
          </p:cNvCxnSpPr>
          <p:nvPr/>
        </p:nvCxnSpPr>
        <p:spPr>
          <a:xfrm flipH="1">
            <a:off x="1976471" y="2556501"/>
            <a:ext cx="1457326" cy="4075"/>
          </a:xfrm>
          <a:prstGeom prst="straightConnector1">
            <a:avLst/>
          </a:prstGeom>
          <a:ln w="9525" cap="flat" cmpd="sng" algn="ctr">
            <a:solidFill>
              <a:schemeClr val="bg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9" name="Lige pilforbindelse 88"/>
          <p:cNvCxnSpPr>
            <a:endCxn id="86" idx="0"/>
          </p:cNvCxnSpPr>
          <p:nvPr/>
        </p:nvCxnSpPr>
        <p:spPr>
          <a:xfrm flipH="1">
            <a:off x="1535916" y="2702597"/>
            <a:ext cx="2581" cy="345151"/>
          </a:xfrm>
          <a:prstGeom prst="straightConnector1">
            <a:avLst/>
          </a:prstGeom>
          <a:ln w="9525" cap="flat" cmpd="sng" algn="ctr">
            <a:solidFill>
              <a:schemeClr val="bg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92" name="Afrundet rektangel 70"/>
          <p:cNvSpPr/>
          <p:nvPr/>
        </p:nvSpPr>
        <p:spPr>
          <a:xfrm>
            <a:off x="2274553" y="1171425"/>
            <a:ext cx="888944" cy="256453"/>
          </a:xfrm>
          <a:prstGeom prst="roundRect">
            <a:avLst/>
          </a:prstGeom>
          <a:gradFill flip="none" rotWithShape="1">
            <a:gsLst>
              <a:gs pos="0">
                <a:srgbClr val="1D1D1C"/>
              </a:gs>
              <a:gs pos="100000">
                <a:srgbClr val="141313"/>
              </a:gs>
            </a:gsLst>
            <a:path path="circle">
              <a:fillToRect l="100000" t="100000"/>
            </a:path>
            <a:tileRect r="-100000" b="-100000"/>
          </a:gra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189"/>
            <a:r>
              <a:rPr lang="da-DK" sz="750" dirty="0">
                <a:solidFill>
                  <a:prstClr val="white"/>
                </a:solidFill>
                <a:latin typeface="Calibri"/>
              </a:rPr>
              <a:t>BI/</a:t>
            </a:r>
            <a:r>
              <a:rPr lang="da-DK" sz="750" dirty="0" err="1">
                <a:solidFill>
                  <a:prstClr val="white"/>
                </a:solidFill>
                <a:latin typeface="Calibri"/>
              </a:rPr>
              <a:t>datawarehouse</a:t>
            </a:r>
            <a:br>
              <a:rPr lang="da-DK" sz="750" dirty="0">
                <a:solidFill>
                  <a:prstClr val="white"/>
                </a:solidFill>
                <a:latin typeface="Calibri"/>
              </a:rPr>
            </a:br>
            <a:r>
              <a:rPr lang="da-DK" sz="750" dirty="0">
                <a:solidFill>
                  <a:prstClr val="white"/>
                </a:solidFill>
                <a:latin typeface="Calibri"/>
              </a:rPr>
              <a:t>(</a:t>
            </a:r>
            <a:r>
              <a:rPr lang="da-DK" sz="750" dirty="0" err="1">
                <a:solidFill>
                  <a:prstClr val="white"/>
                </a:solidFill>
                <a:latin typeface="Calibri"/>
              </a:rPr>
              <a:t>Obiss</a:t>
            </a:r>
            <a:r>
              <a:rPr lang="da-DK" sz="750" dirty="0">
                <a:solidFill>
                  <a:prstClr val="white"/>
                </a:solidFill>
                <a:latin typeface="Calibri"/>
              </a:rPr>
              <a:t>, 2circles)</a:t>
            </a:r>
            <a:endParaRPr lang="da-DK" sz="600" dirty="0">
              <a:solidFill>
                <a:prstClr val="white"/>
              </a:solidFill>
              <a:latin typeface="Calibri"/>
            </a:endParaRPr>
          </a:p>
        </p:txBody>
      </p:sp>
      <p:cxnSp>
        <p:nvCxnSpPr>
          <p:cNvPr id="93" name="Lige pilforbindelse 92"/>
          <p:cNvCxnSpPr/>
          <p:nvPr/>
        </p:nvCxnSpPr>
        <p:spPr>
          <a:xfrm flipH="1" flipV="1">
            <a:off x="3048738" y="1442646"/>
            <a:ext cx="376235" cy="282064"/>
          </a:xfrm>
          <a:prstGeom prst="straightConnector1">
            <a:avLst/>
          </a:prstGeom>
          <a:ln w="9525" cap="flat" cmpd="sng" algn="ctr">
            <a:solidFill>
              <a:schemeClr val="bg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5" name="Lige pilforbindelse 94"/>
          <p:cNvCxnSpPr/>
          <p:nvPr/>
        </p:nvCxnSpPr>
        <p:spPr>
          <a:xfrm flipH="1">
            <a:off x="3174409" y="2970975"/>
            <a:ext cx="266153" cy="183698"/>
          </a:xfrm>
          <a:prstGeom prst="straightConnector1">
            <a:avLst/>
          </a:prstGeom>
          <a:ln w="9525" cap="flat" cmpd="sng" algn="ctr">
            <a:solidFill>
              <a:schemeClr val="bg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6" name="Lige pilforbindelse 95"/>
          <p:cNvCxnSpPr/>
          <p:nvPr/>
        </p:nvCxnSpPr>
        <p:spPr>
          <a:xfrm flipH="1">
            <a:off x="2009122" y="2840248"/>
            <a:ext cx="1434583" cy="203462"/>
          </a:xfrm>
          <a:prstGeom prst="straightConnector1">
            <a:avLst/>
          </a:prstGeom>
          <a:ln w="9525" cap="flat" cmpd="sng" algn="ctr">
            <a:solidFill>
              <a:schemeClr val="bg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2" name="Lige pilforbindelse 81"/>
          <p:cNvCxnSpPr>
            <a:stCxn id="66" idx="1"/>
            <a:endCxn id="86" idx="3"/>
          </p:cNvCxnSpPr>
          <p:nvPr/>
        </p:nvCxnSpPr>
        <p:spPr>
          <a:xfrm flipH="1">
            <a:off x="1935556" y="3175974"/>
            <a:ext cx="452219" cy="0"/>
          </a:xfrm>
          <a:prstGeom prst="straightConnector1">
            <a:avLst/>
          </a:prstGeom>
          <a:ln w="9525" cap="flat" cmpd="sng" algn="ctr">
            <a:solidFill>
              <a:schemeClr val="bg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946982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0CAC59-128F-442F-BAD7-741847FA2009}"/>
              </a:ext>
            </a:extLst>
          </p:cNvPr>
          <p:cNvSpPr>
            <a:spLocks noGrp="1"/>
          </p:cNvSpPr>
          <p:nvPr>
            <p:ph type="title"/>
          </p:nvPr>
        </p:nvSpPr>
        <p:spPr/>
        <p:txBody>
          <a:bodyPr/>
          <a:lstStyle/>
          <a:p>
            <a:r>
              <a:rPr lang="da-DK" dirty="0"/>
              <a:t>databehandleraftaler</a:t>
            </a:r>
          </a:p>
        </p:txBody>
      </p:sp>
      <p:pic>
        <p:nvPicPr>
          <p:cNvPr id="6" name="Pladsholder til indhold 5">
            <a:extLst>
              <a:ext uri="{FF2B5EF4-FFF2-40B4-BE49-F238E27FC236}">
                <a16:creationId xmlns:a16="http://schemas.microsoft.com/office/drawing/2014/main" id="{10613867-B293-4384-86F3-E60D4FC462A5}"/>
              </a:ext>
            </a:extLst>
          </p:cNvPr>
          <p:cNvPicPr>
            <a:picLocks noGrp="1" noChangeAspect="1"/>
          </p:cNvPicPr>
          <p:nvPr>
            <p:ph sz="half" idx="1"/>
          </p:nvPr>
        </p:nvPicPr>
        <p:blipFill>
          <a:blip r:embed="rId3"/>
          <a:stretch>
            <a:fillRect/>
          </a:stretch>
        </p:blipFill>
        <p:spPr>
          <a:xfrm>
            <a:off x="1568669" y="2668567"/>
            <a:ext cx="3003331" cy="1689373"/>
          </a:xfrm>
          <a:prstGeom prst="rect">
            <a:avLst/>
          </a:prstGeom>
        </p:spPr>
      </p:pic>
      <p:pic>
        <p:nvPicPr>
          <p:cNvPr id="5" name="Pladsholder til indhold 4">
            <a:extLst>
              <a:ext uri="{FF2B5EF4-FFF2-40B4-BE49-F238E27FC236}">
                <a16:creationId xmlns:a16="http://schemas.microsoft.com/office/drawing/2014/main" id="{54D40CF3-4FBF-45DC-86C9-3C9FDFE87E78}"/>
              </a:ext>
            </a:extLst>
          </p:cNvPr>
          <p:cNvPicPr>
            <a:picLocks noGrp="1" noChangeAspect="1"/>
          </p:cNvPicPr>
          <p:nvPr>
            <p:ph sz="half" idx="2"/>
          </p:nvPr>
        </p:nvPicPr>
        <p:blipFill>
          <a:blip r:embed="rId4"/>
          <a:stretch>
            <a:fillRect/>
          </a:stretch>
        </p:blipFill>
        <p:spPr>
          <a:xfrm>
            <a:off x="4968131" y="1316420"/>
            <a:ext cx="3458538" cy="1945427"/>
          </a:xfrm>
          <a:prstGeom prst="rect">
            <a:avLst/>
          </a:prstGeom>
        </p:spPr>
      </p:pic>
      <p:sp>
        <p:nvSpPr>
          <p:cNvPr id="7" name="Tekstfelt 6">
            <a:extLst>
              <a:ext uri="{FF2B5EF4-FFF2-40B4-BE49-F238E27FC236}">
                <a16:creationId xmlns:a16="http://schemas.microsoft.com/office/drawing/2014/main" id="{D78BDA98-16F2-4F75-B532-9E519568B2E5}"/>
              </a:ext>
            </a:extLst>
          </p:cNvPr>
          <p:cNvSpPr txBox="1"/>
          <p:nvPr/>
        </p:nvSpPr>
        <p:spPr>
          <a:xfrm>
            <a:off x="520262" y="1127234"/>
            <a:ext cx="3933497" cy="1477328"/>
          </a:xfrm>
          <a:prstGeom prst="rect">
            <a:avLst/>
          </a:prstGeom>
          <a:noFill/>
        </p:spPr>
        <p:txBody>
          <a:bodyPr wrap="square" rtlCol="0">
            <a:spAutoFit/>
          </a:bodyPr>
          <a:lstStyle/>
          <a:p>
            <a:pPr marL="285750" indent="-285750">
              <a:buFont typeface="Arial" panose="020B0604020202020204" pitchFamily="34" charset="0"/>
              <a:buChar char="•"/>
            </a:pPr>
            <a:r>
              <a:rPr lang="da-DK" dirty="0"/>
              <a:t>Standarder!</a:t>
            </a:r>
          </a:p>
          <a:p>
            <a:pPr marL="285750" indent="-285750">
              <a:buFont typeface="Arial" panose="020B0604020202020204" pitchFamily="34" charset="0"/>
              <a:buChar char="•"/>
            </a:pPr>
            <a:r>
              <a:rPr lang="da-DK" dirty="0"/>
              <a:t>Data fra foregående analyser benyttes.. (systemer, formål etc.)</a:t>
            </a:r>
          </a:p>
          <a:p>
            <a:pPr marL="285750" indent="-285750">
              <a:buFont typeface="Arial" panose="020B0604020202020204" pitchFamily="34" charset="0"/>
              <a:buChar char="•"/>
            </a:pPr>
            <a:r>
              <a:rPr lang="da-DK" dirty="0"/>
              <a:t>Flette-filer</a:t>
            </a:r>
          </a:p>
          <a:p>
            <a:pPr marL="285750" indent="-285750">
              <a:buFont typeface="Arial" panose="020B0604020202020204" pitchFamily="34" charset="0"/>
              <a:buChar char="•"/>
            </a:pPr>
            <a:r>
              <a:rPr lang="da-DK" dirty="0"/>
              <a:t>Vejledninger</a:t>
            </a:r>
          </a:p>
        </p:txBody>
      </p:sp>
    </p:spTree>
    <p:extLst>
      <p:ext uri="{BB962C8B-B14F-4D97-AF65-F5344CB8AC3E}">
        <p14:creationId xmlns:p14="http://schemas.microsoft.com/office/powerpoint/2010/main" val="2987191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0D4CDA-A5A9-4730-8A1F-987CEE0358E3}"/>
              </a:ext>
            </a:extLst>
          </p:cNvPr>
          <p:cNvSpPr>
            <a:spLocks noGrp="1"/>
          </p:cNvSpPr>
          <p:nvPr>
            <p:ph type="title"/>
          </p:nvPr>
        </p:nvSpPr>
        <p:spPr/>
        <p:txBody>
          <a:bodyPr/>
          <a:lstStyle/>
          <a:p>
            <a:r>
              <a:rPr lang="da-DK" dirty="0"/>
              <a:t>oplysningspligt</a:t>
            </a:r>
          </a:p>
        </p:txBody>
      </p:sp>
      <p:sp>
        <p:nvSpPr>
          <p:cNvPr id="3" name="Pladsholder til indhold 2">
            <a:extLst>
              <a:ext uri="{FF2B5EF4-FFF2-40B4-BE49-F238E27FC236}">
                <a16:creationId xmlns:a16="http://schemas.microsoft.com/office/drawing/2014/main" id="{5928BD22-0715-4736-BD3E-26C52453C3FF}"/>
              </a:ext>
            </a:extLst>
          </p:cNvPr>
          <p:cNvSpPr>
            <a:spLocks noGrp="1"/>
          </p:cNvSpPr>
          <p:nvPr>
            <p:ph idx="1"/>
          </p:nvPr>
        </p:nvSpPr>
        <p:spPr>
          <a:xfrm>
            <a:off x="457200" y="1063229"/>
            <a:ext cx="8229600" cy="3344997"/>
          </a:xfrm>
        </p:spPr>
        <p:txBody>
          <a:bodyPr>
            <a:noAutofit/>
          </a:bodyPr>
          <a:lstStyle/>
          <a:p>
            <a:pPr marL="0" indent="0">
              <a:buNone/>
            </a:pPr>
            <a:r>
              <a:rPr lang="da-DK" sz="1500" dirty="0"/>
              <a:t>Når I indsamler personoplysninger, skal I efter Persondataforordningen give de registrerede en række oplysninger i forbindelse med indsamlingen:</a:t>
            </a:r>
          </a:p>
          <a:p>
            <a:pPr marL="0" indent="0">
              <a:buNone/>
            </a:pPr>
            <a:endParaRPr lang="da-DK" sz="1500" dirty="0"/>
          </a:p>
          <a:p>
            <a:r>
              <a:rPr lang="da-DK" sz="1400" dirty="0"/>
              <a:t>Jeres identitet</a:t>
            </a:r>
          </a:p>
          <a:p>
            <a:r>
              <a:rPr lang="da-DK" sz="1400" dirty="0"/>
              <a:t>Hvilke data, der behandles</a:t>
            </a:r>
          </a:p>
          <a:p>
            <a:r>
              <a:rPr lang="da-DK" sz="1400" dirty="0"/>
              <a:t>Formålet med behandlingen </a:t>
            </a:r>
          </a:p>
          <a:p>
            <a:r>
              <a:rPr lang="da-DK" sz="1400" dirty="0"/>
              <a:t>Behandlingsgrundlaget (hjemmel)</a:t>
            </a:r>
          </a:p>
          <a:p>
            <a:r>
              <a:rPr lang="da-DK" sz="1400" dirty="0"/>
              <a:t>Hvor længe oplysningerne behandles</a:t>
            </a:r>
          </a:p>
          <a:p>
            <a:r>
              <a:rPr lang="da-DK" sz="1400" dirty="0"/>
              <a:t>Evt. videregivelse</a:t>
            </a:r>
          </a:p>
          <a:p>
            <a:r>
              <a:rPr lang="da-DK" sz="1400" dirty="0"/>
              <a:t>Muligheden for at klage til tilsynsmyndigheden (som i Danmark er Datatilsynet), hvis de registrerede mener, at I behandler deres oplysninger i strid med forordningen</a:t>
            </a:r>
            <a:endParaRPr lang="da-DK" sz="1500" dirty="0"/>
          </a:p>
          <a:p>
            <a:pPr marL="0" indent="0">
              <a:buNone/>
            </a:pPr>
            <a:endParaRPr lang="da-DK" sz="1500" dirty="0"/>
          </a:p>
          <a:p>
            <a:pPr marL="0" indent="0" algn="ctr">
              <a:buNone/>
            </a:pPr>
            <a:r>
              <a:rPr lang="da-DK" sz="1500" i="1" dirty="0"/>
              <a:t>Kortfattet, letforståeligt og udformet i et tydeligt og enkelt sprog</a:t>
            </a:r>
          </a:p>
        </p:txBody>
      </p:sp>
    </p:spTree>
    <p:extLst>
      <p:ext uri="{BB962C8B-B14F-4D97-AF65-F5344CB8AC3E}">
        <p14:creationId xmlns:p14="http://schemas.microsoft.com/office/powerpoint/2010/main" val="3371207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46C075-1152-48AE-9421-B8F7FEB9CA90}"/>
              </a:ext>
            </a:extLst>
          </p:cNvPr>
          <p:cNvSpPr>
            <a:spLocks noGrp="1"/>
          </p:cNvSpPr>
          <p:nvPr>
            <p:ph type="title"/>
          </p:nvPr>
        </p:nvSpPr>
        <p:spPr/>
        <p:txBody>
          <a:bodyPr/>
          <a:lstStyle/>
          <a:p>
            <a:r>
              <a:rPr lang="da-DK" dirty="0"/>
              <a:t>Politikker og procedurer</a:t>
            </a:r>
          </a:p>
        </p:txBody>
      </p:sp>
      <p:sp>
        <p:nvSpPr>
          <p:cNvPr id="3" name="Pladsholder til indhold 2">
            <a:extLst>
              <a:ext uri="{FF2B5EF4-FFF2-40B4-BE49-F238E27FC236}">
                <a16:creationId xmlns:a16="http://schemas.microsoft.com/office/drawing/2014/main" id="{4564D435-4347-4710-8ABF-2D5176BF19B7}"/>
              </a:ext>
            </a:extLst>
          </p:cNvPr>
          <p:cNvSpPr>
            <a:spLocks noGrp="1"/>
          </p:cNvSpPr>
          <p:nvPr>
            <p:ph idx="1"/>
          </p:nvPr>
        </p:nvSpPr>
        <p:spPr>
          <a:xfrm>
            <a:off x="457200" y="1487606"/>
            <a:ext cx="8229600" cy="2733836"/>
          </a:xfrm>
        </p:spPr>
        <p:txBody>
          <a:bodyPr>
            <a:normAutofit/>
          </a:bodyPr>
          <a:lstStyle/>
          <a:p>
            <a:r>
              <a:rPr lang="da-DK" sz="2400" dirty="0">
                <a:latin typeface="Montserrat Light" panose="00000400000000000000" pitchFamily="50" charset="0"/>
              </a:rPr>
              <a:t>Persondatapolitik</a:t>
            </a:r>
            <a:br>
              <a:rPr lang="da-DK" sz="2400" dirty="0">
                <a:latin typeface="Montserrat Light" panose="00000400000000000000" pitchFamily="50" charset="0"/>
              </a:rPr>
            </a:br>
            <a:endParaRPr lang="da-DK" sz="2400" dirty="0">
              <a:latin typeface="Montserrat Light" panose="00000400000000000000" pitchFamily="50" charset="0"/>
            </a:endParaRPr>
          </a:p>
          <a:p>
            <a:r>
              <a:rPr lang="da-DK" sz="2400" dirty="0">
                <a:latin typeface="Montserrat Light" panose="00000400000000000000" pitchFamily="50" charset="0"/>
              </a:rPr>
              <a:t>Slettepolitikker</a:t>
            </a:r>
            <a:br>
              <a:rPr lang="da-DK" sz="2400" dirty="0">
                <a:latin typeface="Montserrat Light" panose="00000400000000000000" pitchFamily="50" charset="0"/>
              </a:rPr>
            </a:br>
            <a:r>
              <a:rPr lang="da-DK" sz="2400" dirty="0">
                <a:latin typeface="Montserrat Light" panose="00000400000000000000" pitchFamily="50" charset="0"/>
              </a:rPr>
              <a:t> </a:t>
            </a:r>
          </a:p>
          <a:p>
            <a:r>
              <a:rPr lang="da-DK" sz="2400" dirty="0">
                <a:latin typeface="Montserrat Light" panose="00000400000000000000" pitchFamily="50" charset="0"/>
              </a:rPr>
              <a:t>Nødplaner</a:t>
            </a:r>
          </a:p>
        </p:txBody>
      </p:sp>
      <p:pic>
        <p:nvPicPr>
          <p:cNvPr id="5" name="Billede 4">
            <a:extLst>
              <a:ext uri="{FF2B5EF4-FFF2-40B4-BE49-F238E27FC236}">
                <a16:creationId xmlns:a16="http://schemas.microsoft.com/office/drawing/2014/main" id="{30E58C16-850D-4AE7-A376-6FC5D14C80C4}"/>
              </a:ext>
            </a:extLst>
          </p:cNvPr>
          <p:cNvPicPr>
            <a:picLocks noChangeAspect="1"/>
          </p:cNvPicPr>
          <p:nvPr/>
        </p:nvPicPr>
        <p:blipFill>
          <a:blip r:embed="rId2"/>
          <a:stretch>
            <a:fillRect/>
          </a:stretch>
        </p:blipFill>
        <p:spPr>
          <a:xfrm>
            <a:off x="5513411" y="1063229"/>
            <a:ext cx="1638300" cy="2552700"/>
          </a:xfrm>
          <a:prstGeom prst="rect">
            <a:avLst/>
          </a:prstGeom>
        </p:spPr>
      </p:pic>
    </p:spTree>
    <p:extLst>
      <p:ext uri="{BB962C8B-B14F-4D97-AF65-F5344CB8AC3E}">
        <p14:creationId xmlns:p14="http://schemas.microsoft.com/office/powerpoint/2010/main" val="3503630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dsholder til billede 2"/>
          <p:cNvPicPr>
            <a:picLocks noChangeAspect="1"/>
          </p:cNvPicPr>
          <p:nvPr/>
        </p:nvPicPr>
        <p:blipFill rotWithShape="1">
          <a:blip r:embed="rId3">
            <a:extLst>
              <a:ext uri="{28A0092B-C50C-407E-A947-70E740481C1C}">
                <a14:useLocalDpi xmlns:a14="http://schemas.microsoft.com/office/drawing/2010/main" val="0"/>
              </a:ext>
            </a:extLst>
          </a:blip>
          <a:srcRect t="76118" b="5950"/>
          <a:stretch/>
        </p:blipFill>
        <p:spPr>
          <a:xfrm>
            <a:off x="0" y="3423684"/>
            <a:ext cx="9144000" cy="1108629"/>
          </a:xfrm>
          <a:prstGeom prst="rect">
            <a:avLst/>
          </a:prstGeom>
        </p:spPr>
      </p:pic>
      <p:sp>
        <p:nvSpPr>
          <p:cNvPr id="10" name="Titel 1"/>
          <p:cNvSpPr txBox="1">
            <a:spLocks/>
          </p:cNvSpPr>
          <p:nvPr/>
        </p:nvSpPr>
        <p:spPr>
          <a:xfrm>
            <a:off x="457201" y="386733"/>
            <a:ext cx="8229600" cy="545463"/>
          </a:xfrm>
          <a:prstGeom prst="rect">
            <a:avLst/>
          </a:prstGeom>
        </p:spPr>
        <p:txBody>
          <a:bodyPr>
            <a:normAutofit/>
          </a:bodyPr>
          <a:lstStyle>
            <a:lvl1pPr algn="l" defTabSz="457162" rtl="0" eaLnBrk="1" latinLnBrk="0" hangingPunct="1">
              <a:spcBef>
                <a:spcPct val="0"/>
              </a:spcBef>
              <a:buNone/>
              <a:defRPr sz="2100" b="0" i="0" kern="1200" cap="all" spc="120">
                <a:solidFill>
                  <a:schemeClr val="tx1">
                    <a:lumMod val="75000"/>
                    <a:lumOff val="25000"/>
                  </a:schemeClr>
                </a:solidFill>
                <a:latin typeface="Montserrat"/>
                <a:ea typeface="+mj-ea"/>
                <a:cs typeface="Montserrat"/>
              </a:defRPr>
            </a:lvl1pPr>
          </a:lstStyle>
          <a:p>
            <a:r>
              <a:rPr lang="da-DK" dirty="0">
                <a:solidFill>
                  <a:srgbClr val="800000"/>
                </a:solidFill>
              </a:rPr>
              <a:t>Næste skridt</a:t>
            </a:r>
            <a:endParaRPr lang="da-DK" sz="1700" dirty="0">
              <a:solidFill>
                <a:srgbClr val="800000"/>
              </a:solidFill>
            </a:endParaRPr>
          </a:p>
        </p:txBody>
      </p:sp>
      <p:sp>
        <p:nvSpPr>
          <p:cNvPr id="11" name="Pladsholder til indhold 2"/>
          <p:cNvSpPr txBox="1">
            <a:spLocks/>
          </p:cNvSpPr>
          <p:nvPr/>
        </p:nvSpPr>
        <p:spPr>
          <a:xfrm>
            <a:off x="457201" y="1087821"/>
            <a:ext cx="8229600" cy="2335863"/>
          </a:xfrm>
          <a:prstGeom prst="rect">
            <a:avLst/>
          </a:prstGeom>
        </p:spPr>
        <p:txBody>
          <a:bodyPr numCol="2">
            <a:normAutofit fontScale="77500" lnSpcReduction="20000"/>
          </a:bodyPr>
          <a:lstStyle>
            <a:lvl1pPr marL="342872" indent="-342872" algn="l" defTabSz="457162" rtl="0" eaLnBrk="1" latinLnBrk="0" hangingPunct="1">
              <a:spcBef>
                <a:spcPct val="20000"/>
              </a:spcBef>
              <a:buFont typeface="Arial"/>
              <a:buChar char="•"/>
              <a:defRPr sz="1600" b="0" i="0" kern="1200" spc="30">
                <a:solidFill>
                  <a:schemeClr val="tx1">
                    <a:lumMod val="75000"/>
                    <a:lumOff val="25000"/>
                  </a:schemeClr>
                </a:solidFill>
                <a:latin typeface="Montserrat Light"/>
                <a:ea typeface="+mn-ea"/>
                <a:cs typeface="Montserrat Light"/>
              </a:defRPr>
            </a:lvl1pPr>
            <a:lvl2pPr marL="742888" indent="-285726" algn="l" defTabSz="457162" rtl="0" eaLnBrk="1" latinLnBrk="0" hangingPunct="1">
              <a:spcBef>
                <a:spcPct val="20000"/>
              </a:spcBef>
              <a:buFont typeface="Arial"/>
              <a:buChar char="–"/>
              <a:defRPr sz="1600" b="0" i="0" kern="1200" spc="30">
                <a:solidFill>
                  <a:schemeClr val="tx1">
                    <a:lumMod val="75000"/>
                    <a:lumOff val="25000"/>
                  </a:schemeClr>
                </a:solidFill>
                <a:latin typeface="Montserrat Light"/>
                <a:ea typeface="+mn-ea"/>
                <a:cs typeface="Montserrat Light"/>
              </a:defRPr>
            </a:lvl2pPr>
            <a:lvl3pPr marL="1142905" indent="-228581" algn="l" defTabSz="457162" rtl="0" eaLnBrk="1" latinLnBrk="0" hangingPunct="1">
              <a:spcBef>
                <a:spcPct val="20000"/>
              </a:spcBef>
              <a:buFont typeface="Arial"/>
              <a:buChar char="•"/>
              <a:defRPr sz="1600" b="0" i="0" kern="1200" spc="30">
                <a:solidFill>
                  <a:schemeClr val="tx1">
                    <a:lumMod val="75000"/>
                    <a:lumOff val="25000"/>
                  </a:schemeClr>
                </a:solidFill>
                <a:latin typeface="Montserrat Light"/>
                <a:ea typeface="+mn-ea"/>
                <a:cs typeface="Montserrat Light"/>
              </a:defRPr>
            </a:lvl3pPr>
            <a:lvl4pPr marL="1600067" indent="-228581" algn="l" defTabSz="457162" rtl="0" eaLnBrk="1" latinLnBrk="0" hangingPunct="1">
              <a:spcBef>
                <a:spcPct val="20000"/>
              </a:spcBef>
              <a:buFont typeface="Arial"/>
              <a:buChar char="–"/>
              <a:defRPr sz="1600" b="0" i="0" kern="1200" spc="30">
                <a:solidFill>
                  <a:schemeClr val="tx1">
                    <a:lumMod val="75000"/>
                    <a:lumOff val="25000"/>
                  </a:schemeClr>
                </a:solidFill>
                <a:latin typeface="Montserrat Light"/>
                <a:ea typeface="+mn-ea"/>
                <a:cs typeface="Montserrat Light"/>
              </a:defRPr>
            </a:lvl4pPr>
            <a:lvl5pPr marL="2057228" indent="-228581" algn="l" defTabSz="457162" rtl="0" eaLnBrk="1" latinLnBrk="0" hangingPunct="1">
              <a:spcBef>
                <a:spcPct val="20000"/>
              </a:spcBef>
              <a:buFont typeface="Arial"/>
              <a:buChar char="»"/>
              <a:defRPr sz="1600" b="0" i="0" kern="1200" spc="30">
                <a:solidFill>
                  <a:schemeClr val="tx1">
                    <a:lumMod val="75000"/>
                    <a:lumOff val="25000"/>
                  </a:schemeClr>
                </a:solidFill>
                <a:latin typeface="Montserrat Light"/>
                <a:ea typeface="+mn-ea"/>
                <a:cs typeface="Montserrat Light"/>
              </a:defRPr>
            </a:lvl5pPr>
            <a:lvl6pPr marL="2514391" indent="-228581" algn="l" defTabSz="457162" rtl="0" eaLnBrk="1" latinLnBrk="0" hangingPunct="1">
              <a:spcBef>
                <a:spcPct val="20000"/>
              </a:spcBef>
              <a:buFont typeface="Arial"/>
              <a:buChar char="•"/>
              <a:defRPr sz="2000" kern="1200">
                <a:solidFill>
                  <a:schemeClr val="tx1"/>
                </a:solidFill>
                <a:latin typeface="+mn-lt"/>
                <a:ea typeface="+mn-ea"/>
                <a:cs typeface="+mn-cs"/>
              </a:defRPr>
            </a:lvl6pPr>
            <a:lvl7pPr marL="2971552" indent="-228581" algn="l" defTabSz="457162" rtl="0" eaLnBrk="1" latinLnBrk="0" hangingPunct="1">
              <a:spcBef>
                <a:spcPct val="20000"/>
              </a:spcBef>
              <a:buFont typeface="Arial"/>
              <a:buChar char="•"/>
              <a:defRPr sz="2000" kern="1200">
                <a:solidFill>
                  <a:schemeClr val="tx1"/>
                </a:solidFill>
                <a:latin typeface="+mn-lt"/>
                <a:ea typeface="+mn-ea"/>
                <a:cs typeface="+mn-cs"/>
              </a:defRPr>
            </a:lvl7pPr>
            <a:lvl8pPr marL="3428715" indent="-228581" algn="l" defTabSz="457162" rtl="0" eaLnBrk="1" latinLnBrk="0" hangingPunct="1">
              <a:spcBef>
                <a:spcPct val="20000"/>
              </a:spcBef>
              <a:buFont typeface="Arial"/>
              <a:buChar char="•"/>
              <a:defRPr sz="2000" kern="1200">
                <a:solidFill>
                  <a:schemeClr val="tx1"/>
                </a:solidFill>
                <a:latin typeface="+mn-lt"/>
                <a:ea typeface="+mn-ea"/>
                <a:cs typeface="+mn-cs"/>
              </a:defRPr>
            </a:lvl8pPr>
            <a:lvl9pPr marL="3885876" indent="-228581" algn="l" defTabSz="457162" rtl="0" eaLnBrk="1" latinLnBrk="0" hangingPunct="1">
              <a:spcBef>
                <a:spcPct val="20000"/>
              </a:spcBef>
              <a:buFont typeface="Arial"/>
              <a:buChar char="•"/>
              <a:defRPr sz="2000" kern="1200">
                <a:solidFill>
                  <a:schemeClr val="tx1"/>
                </a:solidFill>
                <a:latin typeface="+mn-lt"/>
                <a:ea typeface="+mn-ea"/>
                <a:cs typeface="+mn-cs"/>
              </a:defRPr>
            </a:lvl9pPr>
          </a:lstStyle>
          <a:p>
            <a:r>
              <a:rPr lang="da-DK" sz="1400" dirty="0">
                <a:solidFill>
                  <a:srgbClr val="800000"/>
                </a:solidFill>
                <a:latin typeface="Montserrat" panose="00000500000000000000" pitchFamily="50" charset="0"/>
              </a:rPr>
              <a:t>Dialog med Justitsministeriet, DIF og </a:t>
            </a:r>
            <a:br>
              <a:rPr lang="da-DK" sz="1400" dirty="0">
                <a:solidFill>
                  <a:srgbClr val="800000"/>
                </a:solidFill>
                <a:latin typeface="Montserrat" panose="00000500000000000000" pitchFamily="50" charset="0"/>
              </a:rPr>
            </a:br>
            <a:r>
              <a:rPr lang="da-DK" sz="1400" dirty="0">
                <a:solidFill>
                  <a:srgbClr val="800000"/>
                </a:solidFill>
                <a:latin typeface="Montserrat" panose="00000500000000000000" pitchFamily="50" charset="0"/>
              </a:rPr>
              <a:t>de andre store idrætsforbund</a:t>
            </a:r>
            <a:br>
              <a:rPr lang="da-DK" sz="1400" dirty="0">
                <a:solidFill>
                  <a:srgbClr val="800000"/>
                </a:solidFill>
                <a:latin typeface="Montserrat" panose="00000500000000000000" pitchFamily="50" charset="0"/>
              </a:rPr>
            </a:br>
            <a:endParaRPr lang="da-DK" sz="1400" dirty="0">
              <a:solidFill>
                <a:srgbClr val="800000"/>
              </a:solidFill>
              <a:latin typeface="Montserrat" panose="00000500000000000000" pitchFamily="50" charset="0"/>
            </a:endParaRPr>
          </a:p>
          <a:p>
            <a:r>
              <a:rPr lang="da-DK" sz="1400" dirty="0">
                <a:solidFill>
                  <a:srgbClr val="800000"/>
                </a:solidFill>
                <a:latin typeface="Montserrat" panose="00000500000000000000" pitchFamily="50" charset="0"/>
              </a:rPr>
              <a:t>Fortsat risiko- og konsekvens analyse</a:t>
            </a:r>
            <a:br>
              <a:rPr lang="da-DK" sz="1400" dirty="0">
                <a:solidFill>
                  <a:srgbClr val="800000"/>
                </a:solidFill>
                <a:latin typeface="Montserrat" panose="00000500000000000000" pitchFamily="50" charset="0"/>
              </a:rPr>
            </a:br>
            <a:endParaRPr lang="da-DK" sz="1400" dirty="0">
              <a:latin typeface="Montserrat" panose="00000500000000000000" pitchFamily="50" charset="0"/>
            </a:endParaRPr>
          </a:p>
          <a:p>
            <a:r>
              <a:rPr lang="da-DK" sz="1400" dirty="0">
                <a:solidFill>
                  <a:srgbClr val="800000"/>
                </a:solidFill>
                <a:latin typeface="Montserrat" panose="00000500000000000000" pitchFamily="50" charset="0"/>
              </a:rPr>
              <a:t>Løsning af ‘</a:t>
            </a:r>
            <a:r>
              <a:rPr lang="da-DK" sz="1400" dirty="0" err="1">
                <a:solidFill>
                  <a:srgbClr val="800000"/>
                </a:solidFill>
                <a:latin typeface="Montserrat" panose="00000500000000000000" pitchFamily="50" charset="0"/>
              </a:rPr>
              <a:t>gap’s</a:t>
            </a:r>
            <a:r>
              <a:rPr lang="da-DK" sz="1400" dirty="0">
                <a:solidFill>
                  <a:srgbClr val="800000"/>
                </a:solidFill>
                <a:latin typeface="Montserrat" panose="00000500000000000000" pitchFamily="50" charset="0"/>
              </a:rPr>
              <a:t>’ fra analysen af regelefterlevelse</a:t>
            </a:r>
            <a:br>
              <a:rPr lang="da-DK" sz="1400" dirty="0">
                <a:solidFill>
                  <a:srgbClr val="800000"/>
                </a:solidFill>
                <a:latin typeface="Montserrat" panose="00000500000000000000" pitchFamily="50" charset="0"/>
              </a:rPr>
            </a:br>
            <a:endParaRPr lang="da-DK" sz="1400" dirty="0">
              <a:solidFill>
                <a:srgbClr val="800000"/>
              </a:solidFill>
              <a:latin typeface="Montserrat" panose="00000500000000000000" pitchFamily="50" charset="0"/>
            </a:endParaRPr>
          </a:p>
          <a:p>
            <a:r>
              <a:rPr lang="da-DK" sz="1400" dirty="0">
                <a:solidFill>
                  <a:srgbClr val="800000"/>
                </a:solidFill>
                <a:latin typeface="Montserrat" panose="00000500000000000000" pitchFamily="50" charset="0"/>
              </a:rPr>
              <a:t>Kommunikation og reel igangsættelse for diverse tiltag</a:t>
            </a:r>
            <a:br>
              <a:rPr lang="da-DK" sz="1400" dirty="0">
                <a:solidFill>
                  <a:srgbClr val="800000"/>
                </a:solidFill>
                <a:latin typeface="Montserrat" panose="00000500000000000000" pitchFamily="50" charset="0"/>
              </a:rPr>
            </a:br>
            <a:endParaRPr lang="da-DK" sz="1400" dirty="0">
              <a:solidFill>
                <a:srgbClr val="800000"/>
              </a:solidFill>
              <a:latin typeface="Montserrat" panose="00000500000000000000" pitchFamily="50" charset="0"/>
            </a:endParaRPr>
          </a:p>
          <a:p>
            <a:r>
              <a:rPr lang="da-DK" sz="1400" dirty="0">
                <a:solidFill>
                  <a:srgbClr val="800000"/>
                </a:solidFill>
                <a:latin typeface="Montserrat" panose="00000500000000000000" pitchFamily="50" charset="0"/>
              </a:rPr>
              <a:t>‘</a:t>
            </a:r>
            <a:r>
              <a:rPr lang="da-DK" sz="1400" dirty="0" err="1">
                <a:solidFill>
                  <a:srgbClr val="800000"/>
                </a:solidFill>
                <a:latin typeface="Montserrat" panose="00000500000000000000" pitchFamily="50" charset="0"/>
              </a:rPr>
              <a:t>Awareness</a:t>
            </a:r>
            <a:r>
              <a:rPr lang="da-DK" sz="1400" dirty="0">
                <a:solidFill>
                  <a:srgbClr val="800000"/>
                </a:solidFill>
                <a:latin typeface="Montserrat" panose="00000500000000000000" pitchFamily="50" charset="0"/>
              </a:rPr>
              <a:t>’  aktiviteter</a:t>
            </a:r>
          </a:p>
          <a:p>
            <a:pPr lvl="1"/>
            <a:r>
              <a:rPr lang="da-DK" sz="1200" dirty="0">
                <a:solidFill>
                  <a:srgbClr val="800000"/>
                </a:solidFill>
                <a:latin typeface="Montserrat" panose="00000500000000000000" pitchFamily="50" charset="0"/>
              </a:rPr>
              <a:t>Opmærksomhed og træning</a:t>
            </a:r>
            <a:endParaRPr lang="da-DK" sz="1200" dirty="0">
              <a:latin typeface="Montserrat" panose="00000500000000000000" pitchFamily="50" charset="0"/>
            </a:endParaRPr>
          </a:p>
          <a:p>
            <a:pPr marL="0" indent="0">
              <a:buNone/>
            </a:pPr>
            <a:endParaRPr lang="da-DK" sz="1400" dirty="0">
              <a:latin typeface="Montserrat" panose="00000500000000000000" pitchFamily="50" charset="0"/>
            </a:endParaRPr>
          </a:p>
          <a:p>
            <a:r>
              <a:rPr lang="da-DK" sz="1400" dirty="0">
                <a:solidFill>
                  <a:srgbClr val="800000"/>
                </a:solidFill>
                <a:latin typeface="Montserrat" panose="00000500000000000000" pitchFamily="50" charset="0"/>
              </a:rPr>
              <a:t>Dialog med UEFA (FIFA)</a:t>
            </a:r>
            <a:br>
              <a:rPr lang="da-DK" sz="1400" dirty="0">
                <a:solidFill>
                  <a:srgbClr val="800000"/>
                </a:solidFill>
                <a:latin typeface="Montserrat" panose="00000500000000000000" pitchFamily="50" charset="0"/>
              </a:rPr>
            </a:br>
            <a:endParaRPr lang="da-DK" sz="1400" dirty="0">
              <a:solidFill>
                <a:srgbClr val="800000"/>
              </a:solidFill>
              <a:latin typeface="Montserrat" panose="00000500000000000000" pitchFamily="50" charset="0"/>
            </a:endParaRPr>
          </a:p>
          <a:p>
            <a:r>
              <a:rPr lang="da-DK" sz="1400" b="1" dirty="0">
                <a:solidFill>
                  <a:srgbClr val="800000"/>
                </a:solidFill>
                <a:latin typeface="Montserrat" panose="00000500000000000000" pitchFamily="50" charset="0"/>
              </a:rPr>
              <a:t>Brug data – verdens mest værdifulde ressource!</a:t>
            </a:r>
            <a:br>
              <a:rPr lang="da-DK" sz="1400" dirty="0">
                <a:solidFill>
                  <a:srgbClr val="800000"/>
                </a:solidFill>
                <a:latin typeface="Montserrat" panose="00000500000000000000" pitchFamily="50" charset="0"/>
              </a:rPr>
            </a:br>
            <a:endParaRPr lang="da-DK" sz="1400" dirty="0">
              <a:solidFill>
                <a:srgbClr val="800000"/>
              </a:solidFill>
              <a:latin typeface="Montserrat" panose="00000500000000000000" pitchFamily="50" charset="0"/>
            </a:endParaRPr>
          </a:p>
          <a:p>
            <a:r>
              <a:rPr lang="da-DK" sz="1400" dirty="0">
                <a:solidFill>
                  <a:srgbClr val="800000"/>
                </a:solidFill>
                <a:latin typeface="Montserrat" panose="00000500000000000000" pitchFamily="50" charset="0"/>
              </a:rPr>
              <a:t>Designe/udarbejde processer, politikker og standarder i samarbejde med de involverede parter</a:t>
            </a:r>
            <a:br>
              <a:rPr lang="da-DK" sz="1400" dirty="0">
                <a:solidFill>
                  <a:srgbClr val="800000"/>
                </a:solidFill>
                <a:latin typeface="Montserrat" panose="00000500000000000000" pitchFamily="50" charset="0"/>
              </a:rPr>
            </a:br>
            <a:endParaRPr lang="da-DK" sz="1400" dirty="0">
              <a:solidFill>
                <a:srgbClr val="800000"/>
              </a:solidFill>
              <a:latin typeface="Montserrat" panose="00000500000000000000" pitchFamily="50" charset="0"/>
            </a:endParaRPr>
          </a:p>
          <a:p>
            <a:r>
              <a:rPr lang="da-DK" sz="1400" dirty="0">
                <a:solidFill>
                  <a:srgbClr val="91131E"/>
                </a:solidFill>
                <a:latin typeface="Montserrat" panose="00000500000000000000" pitchFamily="50" charset="0"/>
              </a:rPr>
              <a:t>Tekniske løsninger udvikles, testes og implementeres</a:t>
            </a:r>
            <a:br>
              <a:rPr lang="da-DK" sz="1400" dirty="0">
                <a:solidFill>
                  <a:srgbClr val="91131E"/>
                </a:solidFill>
                <a:latin typeface="Montserrat" panose="00000500000000000000" pitchFamily="50" charset="0"/>
              </a:rPr>
            </a:br>
            <a:endParaRPr lang="da-DK" sz="1400" dirty="0">
              <a:solidFill>
                <a:srgbClr val="91131E"/>
              </a:solidFill>
              <a:latin typeface="Montserrat" panose="00000500000000000000" pitchFamily="50" charset="0"/>
            </a:endParaRPr>
          </a:p>
          <a:p>
            <a:r>
              <a:rPr lang="da-DK" sz="1400" dirty="0">
                <a:solidFill>
                  <a:srgbClr val="91131E"/>
                </a:solidFill>
                <a:latin typeface="Montserrat" panose="00000500000000000000" pitchFamily="50" charset="0"/>
              </a:rPr>
              <a:t>Dokumentation, dokumentation, dokumentation</a:t>
            </a:r>
          </a:p>
          <a:p>
            <a:pPr marL="0" indent="0">
              <a:buNone/>
            </a:pPr>
            <a:endParaRPr lang="da-DK" sz="1200" dirty="0"/>
          </a:p>
        </p:txBody>
      </p:sp>
    </p:spTree>
    <p:extLst>
      <p:ext uri="{BB962C8B-B14F-4D97-AF65-F5344CB8AC3E}">
        <p14:creationId xmlns:p14="http://schemas.microsoft.com/office/powerpoint/2010/main" val="2095279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a:t>Tak for jeres opmærksomhed!</a:t>
            </a:r>
          </a:p>
        </p:txBody>
      </p:sp>
      <p:sp>
        <p:nvSpPr>
          <p:cNvPr id="3" name="Undertitel 2"/>
          <p:cNvSpPr>
            <a:spLocks noGrp="1"/>
          </p:cNvSpPr>
          <p:nvPr>
            <p:ph type="subTitle" idx="1"/>
          </p:nvPr>
        </p:nvSpPr>
        <p:spPr>
          <a:xfrm>
            <a:off x="871753" y="2091594"/>
            <a:ext cx="6033416" cy="1512665"/>
          </a:xfrm>
        </p:spPr>
        <p:txBody>
          <a:bodyPr>
            <a:normAutofit/>
          </a:bodyPr>
          <a:lstStyle/>
          <a:p>
            <a:r>
              <a:rPr lang="da-DK" dirty="0"/>
              <a:t>Hvis I har kommentarer og spørgsmål, så sig endelig til:</a:t>
            </a:r>
          </a:p>
          <a:p>
            <a:endParaRPr lang="da-DK" dirty="0"/>
          </a:p>
          <a:p>
            <a:r>
              <a:rPr lang="da-DK" dirty="0"/>
              <a:t>Tanja Koch Rasmussen</a:t>
            </a:r>
          </a:p>
          <a:p>
            <a:r>
              <a:rPr lang="da-DK" dirty="0"/>
              <a:t>Tlf.: 6060 7982</a:t>
            </a:r>
          </a:p>
          <a:p>
            <a:r>
              <a:rPr lang="da-DK" dirty="0"/>
              <a:t>Mail: tara@dbu.dk</a:t>
            </a:r>
          </a:p>
        </p:txBody>
      </p:sp>
    </p:spTree>
    <p:extLst>
      <p:ext uri="{BB962C8B-B14F-4D97-AF65-F5344CB8AC3E}">
        <p14:creationId xmlns:p14="http://schemas.microsoft.com/office/powerpoint/2010/main" val="1990392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idx="4294967295"/>
          </p:nvPr>
        </p:nvSpPr>
        <p:spPr>
          <a:xfrm>
            <a:off x="255802" y="219026"/>
            <a:ext cx="8373847" cy="651566"/>
          </a:xfrm>
        </p:spPr>
        <p:txBody>
          <a:bodyPr>
            <a:normAutofit fontScale="90000"/>
          </a:bodyPr>
          <a:lstStyle/>
          <a:p>
            <a:r>
              <a:rPr lang="da-DK" sz="2700" dirty="0"/>
              <a:t>persondata I fodboldfamilien </a:t>
            </a:r>
            <a:br>
              <a:rPr lang="da-DK" sz="2100" dirty="0"/>
            </a:br>
            <a:endParaRPr lang="da-DK" sz="2100" dirty="0"/>
          </a:p>
        </p:txBody>
      </p:sp>
      <p:sp>
        <p:nvSpPr>
          <p:cNvPr id="3" name="Tekstfelt 2"/>
          <p:cNvSpPr txBox="1"/>
          <p:nvPr/>
        </p:nvSpPr>
        <p:spPr>
          <a:xfrm>
            <a:off x="255802" y="807054"/>
            <a:ext cx="6385630" cy="3785652"/>
          </a:xfrm>
          <a:prstGeom prst="rect">
            <a:avLst/>
          </a:prstGeom>
          <a:noFill/>
        </p:spPr>
        <p:txBody>
          <a:bodyPr wrap="square" rtlCol="0">
            <a:spAutoFit/>
          </a:bodyPr>
          <a:lstStyle/>
          <a:p>
            <a:r>
              <a:rPr lang="da-DK" sz="1500" b="1" dirty="0">
                <a:solidFill>
                  <a:schemeClr val="accent2"/>
                </a:solidFill>
                <a:latin typeface="Montserrat Light" panose="00000400000000000000" pitchFamily="50" charset="0"/>
                <a:cs typeface="Mongolian Baiti" panose="03000500000000000000" pitchFamily="66" charset="0"/>
              </a:rPr>
              <a:t>Eksempler:</a:t>
            </a:r>
            <a:endParaRPr lang="da-DK" sz="1500" dirty="0">
              <a:latin typeface="Montserrat Light" panose="00000400000000000000" pitchFamily="50" charset="0"/>
              <a:cs typeface="Mongolian Baiti" panose="03000500000000000000" pitchFamily="66" charset="0"/>
            </a:endParaRPr>
          </a:p>
          <a:p>
            <a:r>
              <a:rPr lang="da-DK" sz="1500" dirty="0">
                <a:latin typeface="Montserrat Light" panose="00000400000000000000" pitchFamily="50" charset="0"/>
                <a:cs typeface="Mongolian Baiti" panose="03000500000000000000" pitchFamily="66" charset="0"/>
              </a:rPr>
              <a:t>Køn, cpr-nr., fødselsdato, telefonnummer, initialer, loginnavn, stilling, navn, adresse, e-mail adresse, helbredsoplysninger, talentvurderinger, trænerløn, træneruddannelse, foto, kreditkortnummer, størrelse på tøj, </a:t>
            </a:r>
            <a:r>
              <a:rPr lang="da-DK" sz="1500" dirty="0" err="1">
                <a:latin typeface="Montserrat Light" panose="00000400000000000000" pitchFamily="50" charset="0"/>
                <a:cs typeface="Mongolian Baiti" panose="03000500000000000000" pitchFamily="66" charset="0"/>
              </a:rPr>
              <a:t>wearable</a:t>
            </a:r>
            <a:r>
              <a:rPr lang="da-DK" sz="1500" dirty="0">
                <a:latin typeface="Montserrat Light" panose="00000400000000000000" pitchFamily="50" charset="0"/>
                <a:cs typeface="Mongolian Baiti" panose="03000500000000000000" pitchFamily="66" charset="0"/>
              </a:rPr>
              <a:t> </a:t>
            </a:r>
            <a:r>
              <a:rPr lang="da-DK" sz="1500" dirty="0" err="1">
                <a:latin typeface="Montserrat Light" panose="00000400000000000000" pitchFamily="50" charset="0"/>
                <a:cs typeface="Mongolian Baiti" panose="03000500000000000000" pitchFamily="66" charset="0"/>
              </a:rPr>
              <a:t>technologies</a:t>
            </a:r>
            <a:r>
              <a:rPr lang="da-DK" sz="1500" dirty="0">
                <a:latin typeface="Montserrat Light" panose="00000400000000000000" pitchFamily="50" charset="0"/>
                <a:cs typeface="Mongolian Baiti" panose="03000500000000000000" pitchFamily="66" charset="0"/>
              </a:rPr>
              <a:t>, holdopstillinger, børneattester osv.</a:t>
            </a:r>
          </a:p>
          <a:p>
            <a:endParaRPr lang="da-DK" sz="1500" dirty="0">
              <a:latin typeface="Montserrat Light" panose="00000400000000000000" pitchFamily="50" charset="0"/>
              <a:cs typeface="Mongolian Baiti" panose="03000500000000000000" pitchFamily="66" charset="0"/>
            </a:endParaRPr>
          </a:p>
          <a:p>
            <a:r>
              <a:rPr lang="da-DK" sz="1500" b="1" dirty="0">
                <a:solidFill>
                  <a:schemeClr val="accent2"/>
                </a:solidFill>
                <a:latin typeface="Montserrat Light" panose="00000400000000000000" pitchFamily="50" charset="0"/>
                <a:cs typeface="Mongolian Baiti" panose="03000500000000000000" pitchFamily="66" charset="0"/>
              </a:rPr>
              <a:t>Elektronisk</a:t>
            </a:r>
            <a:br>
              <a:rPr lang="da-DK" sz="1500" b="1" dirty="0">
                <a:solidFill>
                  <a:schemeClr val="accent2"/>
                </a:solidFill>
                <a:latin typeface="Montserrat Light" panose="00000400000000000000" pitchFamily="50" charset="0"/>
                <a:cs typeface="Mongolian Baiti" panose="03000500000000000000" pitchFamily="66" charset="0"/>
              </a:rPr>
            </a:br>
            <a:r>
              <a:rPr lang="da-DK" sz="1500" dirty="0">
                <a:latin typeface="Montserrat Light" panose="00000400000000000000" pitchFamily="50" charset="0"/>
                <a:cs typeface="Mongolian Baiti" panose="03000500000000000000" pitchFamily="66" charset="0"/>
              </a:rPr>
              <a:t>Forskellige IT (medlemssystemer), talentsystemer, skadessystemer, hjemmesider, </a:t>
            </a:r>
            <a:r>
              <a:rPr lang="da-DK" sz="1500" dirty="0" err="1">
                <a:latin typeface="Montserrat Light" panose="00000400000000000000" pitchFamily="50" charset="0"/>
                <a:cs typeface="Mongolian Baiti" panose="03000500000000000000" pitchFamily="66" charset="0"/>
              </a:rPr>
              <a:t>dropbox</a:t>
            </a:r>
            <a:r>
              <a:rPr lang="da-DK" sz="1500" dirty="0">
                <a:latin typeface="Montserrat Light" panose="00000400000000000000" pitchFamily="50" charset="0"/>
                <a:cs typeface="Mongolian Baiti" panose="03000500000000000000" pitchFamily="66" charset="0"/>
              </a:rPr>
              <a:t>, </a:t>
            </a:r>
            <a:r>
              <a:rPr lang="da-DK" sz="1500" dirty="0" err="1">
                <a:latin typeface="Montserrat Light" panose="00000400000000000000" pitchFamily="50" charset="0"/>
                <a:cs typeface="Mongolian Baiti" panose="03000500000000000000" pitchFamily="66" charset="0"/>
              </a:rPr>
              <a:t>facebook</a:t>
            </a:r>
            <a:r>
              <a:rPr lang="da-DK" sz="1500" dirty="0">
                <a:latin typeface="Montserrat Light" panose="00000400000000000000" pitchFamily="50" charset="0"/>
                <a:cs typeface="Mongolian Baiti" panose="03000500000000000000" pitchFamily="66" charset="0"/>
              </a:rPr>
              <a:t>, </a:t>
            </a:r>
            <a:r>
              <a:rPr lang="da-DK" sz="1500" dirty="0" err="1">
                <a:latin typeface="Montserrat Light" panose="00000400000000000000" pitchFamily="50" charset="0"/>
                <a:cs typeface="Mongolian Baiti" panose="03000500000000000000" pitchFamily="66" charset="0"/>
              </a:rPr>
              <a:t>excelfiler</a:t>
            </a:r>
            <a:r>
              <a:rPr lang="da-DK" sz="1500" dirty="0">
                <a:latin typeface="Montserrat Light" panose="00000400000000000000" pitchFamily="50" charset="0"/>
                <a:cs typeface="Mongolian Baiti" panose="03000500000000000000" pitchFamily="66" charset="0"/>
              </a:rPr>
              <a:t>, lønsystem, egne databaser (adgangsforhold) osv. </a:t>
            </a:r>
          </a:p>
          <a:p>
            <a:br>
              <a:rPr lang="da-DK" sz="1500" b="1" dirty="0">
                <a:solidFill>
                  <a:schemeClr val="accent2"/>
                </a:solidFill>
                <a:latin typeface="Montserrat Light" panose="00000400000000000000" pitchFamily="50" charset="0"/>
                <a:cs typeface="Mongolian Baiti" panose="03000500000000000000" pitchFamily="66" charset="0"/>
              </a:rPr>
            </a:br>
            <a:r>
              <a:rPr lang="da-DK" sz="1500" b="1" dirty="0">
                <a:solidFill>
                  <a:schemeClr val="accent2"/>
                </a:solidFill>
                <a:latin typeface="Montserrat Light" panose="00000400000000000000" pitchFamily="50" charset="0"/>
                <a:cs typeface="Mongolian Baiti" panose="03000500000000000000" pitchFamily="66" charset="0"/>
              </a:rPr>
              <a:t>Fysisk</a:t>
            </a:r>
            <a:br>
              <a:rPr lang="da-DK" sz="1500" b="1" dirty="0">
                <a:solidFill>
                  <a:schemeClr val="accent2"/>
                </a:solidFill>
                <a:latin typeface="Montserrat Light" panose="00000400000000000000" pitchFamily="50" charset="0"/>
                <a:cs typeface="Mongolian Baiti" panose="03000500000000000000" pitchFamily="66" charset="0"/>
              </a:rPr>
            </a:br>
            <a:r>
              <a:rPr lang="da-DK" sz="1500" dirty="0">
                <a:latin typeface="Montserrat Light" panose="00000400000000000000" pitchFamily="50" charset="0"/>
                <a:cs typeface="Mongolian Baiti" panose="03000500000000000000" pitchFamily="66" charset="0"/>
              </a:rPr>
              <a:t>Processer og måder vi behandler personoplysninger på i øvrigt (kontrakter, børneattester, ansøgninger osv.). Er de i aflåst skab, hvem har adgang, hvor længe gemmer vi osv. </a:t>
            </a:r>
          </a:p>
        </p:txBody>
      </p:sp>
      <p:pic>
        <p:nvPicPr>
          <p:cNvPr id="5" name="Billede 4"/>
          <p:cNvPicPr>
            <a:picLocks noChangeAspect="1"/>
          </p:cNvPicPr>
          <p:nvPr/>
        </p:nvPicPr>
        <p:blipFill>
          <a:blip r:embed="rId3"/>
          <a:stretch>
            <a:fillRect/>
          </a:stretch>
        </p:blipFill>
        <p:spPr>
          <a:xfrm rot="272325">
            <a:off x="6933411" y="1203158"/>
            <a:ext cx="1696238" cy="2792734"/>
          </a:xfrm>
          <a:prstGeom prst="rect">
            <a:avLst/>
          </a:prstGeom>
        </p:spPr>
      </p:pic>
    </p:spTree>
    <p:extLst>
      <p:ext uri="{BB962C8B-B14F-4D97-AF65-F5344CB8AC3E}">
        <p14:creationId xmlns:p14="http://schemas.microsoft.com/office/powerpoint/2010/main" val="2455775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6569" y="0"/>
            <a:ext cx="8470232" cy="1018673"/>
          </a:xfrm>
        </p:spPr>
        <p:txBody>
          <a:bodyPr/>
          <a:lstStyle/>
          <a:p>
            <a:r>
              <a:rPr lang="da-DK" dirty="0"/>
              <a:t>Grundlæggende regler</a:t>
            </a:r>
          </a:p>
        </p:txBody>
      </p:sp>
      <p:sp>
        <p:nvSpPr>
          <p:cNvPr id="3" name="Pladsholder til indhold 2"/>
          <p:cNvSpPr>
            <a:spLocks noGrp="1"/>
          </p:cNvSpPr>
          <p:nvPr>
            <p:ph idx="1"/>
          </p:nvPr>
        </p:nvSpPr>
        <p:spPr>
          <a:xfrm>
            <a:off x="216568" y="874295"/>
            <a:ext cx="8670758" cy="3601453"/>
          </a:xfrm>
        </p:spPr>
        <p:txBody>
          <a:bodyPr>
            <a:normAutofit fontScale="40000" lnSpcReduction="20000"/>
          </a:bodyPr>
          <a:lstStyle/>
          <a:p>
            <a:pPr marL="0" indent="0">
              <a:buNone/>
            </a:pPr>
            <a:r>
              <a:rPr lang="da-DK" sz="2900" dirty="0"/>
              <a:t>De grundlæggende regler om persondata indebærer, at det enkelte individ har en række rettigheder og skal beskyttes mod uberettiget behandling af dets personlige oplysninger. </a:t>
            </a:r>
          </a:p>
          <a:p>
            <a:pPr marL="0" indent="0">
              <a:buNone/>
            </a:pPr>
            <a:endParaRPr lang="da-DK" sz="2900" dirty="0"/>
          </a:p>
          <a:p>
            <a:pPr marL="0" indent="0">
              <a:buNone/>
            </a:pPr>
            <a:r>
              <a:rPr lang="da-DK" sz="2900" dirty="0"/>
              <a:t>Enhver organisation, der indsamler, opbevarer og anvender personrelaterede oplysninger, skal leve op til nogle grundlæggende principper for behandling af persondata:</a:t>
            </a:r>
          </a:p>
          <a:p>
            <a:pPr marL="0" indent="0">
              <a:buNone/>
            </a:pPr>
            <a:endParaRPr lang="da-DK" sz="1700" dirty="0"/>
          </a:p>
          <a:p>
            <a:pPr marL="0" indent="0">
              <a:buNone/>
            </a:pPr>
            <a:endParaRPr lang="da-DK" sz="1700" dirty="0"/>
          </a:p>
          <a:p>
            <a:pPr marL="0" indent="0">
              <a:buNone/>
            </a:pPr>
            <a:r>
              <a:rPr lang="da-DK" sz="2800" dirty="0"/>
              <a:t>1. Persondata må kun behandles på en lovlig, rimelig og gennemsigtig måde.</a:t>
            </a:r>
          </a:p>
          <a:p>
            <a:pPr marL="0" indent="0">
              <a:buNone/>
            </a:pPr>
            <a:endParaRPr lang="da-DK" sz="2800" dirty="0"/>
          </a:p>
          <a:p>
            <a:pPr marL="0" indent="0">
              <a:buNone/>
            </a:pPr>
            <a:r>
              <a:rPr lang="da-DK" sz="2800" dirty="0"/>
              <a:t>2. Persondata må kun indsamles til specifikke, klare og saglige formål - og må ikke senere anvendes til andre formål, som er uforenelige med de oprindelige formål.</a:t>
            </a:r>
          </a:p>
          <a:p>
            <a:pPr marL="0" indent="0">
              <a:buNone/>
            </a:pPr>
            <a:endParaRPr lang="da-DK" sz="2800" dirty="0"/>
          </a:p>
          <a:p>
            <a:pPr marL="0" indent="0">
              <a:buNone/>
            </a:pPr>
            <a:r>
              <a:rPr lang="da-DK" sz="2800" dirty="0"/>
              <a:t>3. De oplysninger, der behandles, skal være relevante og tilstrækkelige og må ikke omfatte mere, end hvad der kræves til opfyldelse af formålet med behandlingen – der gælder et strengt princip om ‘</a:t>
            </a:r>
            <a:r>
              <a:rPr lang="da-DK" sz="2800" dirty="0" err="1"/>
              <a:t>need</a:t>
            </a:r>
            <a:r>
              <a:rPr lang="da-DK" sz="2800" dirty="0"/>
              <a:t> to </a:t>
            </a:r>
            <a:r>
              <a:rPr lang="da-DK" sz="2800" dirty="0" err="1"/>
              <a:t>know</a:t>
            </a:r>
            <a:r>
              <a:rPr lang="da-DK" sz="2800" dirty="0"/>
              <a:t>’ (i modsætning til ‘</a:t>
            </a:r>
            <a:r>
              <a:rPr lang="da-DK" sz="2800" dirty="0" err="1"/>
              <a:t>nice</a:t>
            </a:r>
            <a:r>
              <a:rPr lang="da-DK" sz="2800" dirty="0"/>
              <a:t> to </a:t>
            </a:r>
            <a:r>
              <a:rPr lang="da-DK" sz="2800" dirty="0" err="1"/>
              <a:t>know</a:t>
            </a:r>
            <a:r>
              <a:rPr lang="da-DK" sz="2800" dirty="0"/>
              <a:t>’).</a:t>
            </a:r>
          </a:p>
          <a:p>
            <a:pPr marL="0" indent="0">
              <a:buNone/>
            </a:pPr>
            <a:endParaRPr lang="da-DK" sz="2800" dirty="0"/>
          </a:p>
          <a:p>
            <a:pPr marL="0" indent="0">
              <a:buNone/>
            </a:pPr>
            <a:r>
              <a:rPr lang="da-DK" sz="2800" dirty="0"/>
              <a:t>4. Der skal ske ajourføring af persondata, og der skal ske kontrol af, at der ikke behandles urigtige og vildledende oplysninger – sikre datakvalitet.</a:t>
            </a:r>
          </a:p>
          <a:p>
            <a:pPr marL="0" indent="0">
              <a:buNone/>
            </a:pPr>
            <a:endParaRPr lang="da-DK" sz="2800" dirty="0"/>
          </a:p>
          <a:p>
            <a:pPr marL="0" indent="0">
              <a:buNone/>
            </a:pPr>
            <a:r>
              <a:rPr lang="da-DK" sz="2800" dirty="0"/>
              <a:t>5. Persondata må kun behandles, herunder opbevares, så længe det er nødvendigt for at forfølge et sagligt formål.</a:t>
            </a:r>
          </a:p>
          <a:p>
            <a:pPr marL="0" indent="0">
              <a:buNone/>
            </a:pPr>
            <a:endParaRPr lang="da-DK" sz="2800" dirty="0"/>
          </a:p>
          <a:p>
            <a:pPr marL="0" indent="0">
              <a:buNone/>
            </a:pPr>
            <a:r>
              <a:rPr lang="da-DK" sz="2800" dirty="0"/>
              <a:t>6. Persondata skal sikres mod ulovlig brug, tab eller utilsigtet sletning eller skade.</a:t>
            </a:r>
          </a:p>
        </p:txBody>
      </p:sp>
    </p:spTree>
    <p:extLst>
      <p:ext uri="{BB962C8B-B14F-4D97-AF65-F5344CB8AC3E}">
        <p14:creationId xmlns:p14="http://schemas.microsoft.com/office/powerpoint/2010/main" val="82004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B49B87-B86D-42B7-9BC1-4E94A7982BA9}"/>
              </a:ext>
            </a:extLst>
          </p:cNvPr>
          <p:cNvSpPr>
            <a:spLocks noGrp="1"/>
          </p:cNvSpPr>
          <p:nvPr>
            <p:ph type="title"/>
          </p:nvPr>
        </p:nvSpPr>
        <p:spPr/>
        <p:txBody>
          <a:bodyPr/>
          <a:lstStyle/>
          <a:p>
            <a:r>
              <a:rPr lang="da-DK" dirty="0"/>
              <a:t>Grundlæggende begreber</a:t>
            </a:r>
          </a:p>
        </p:txBody>
      </p:sp>
      <p:sp>
        <p:nvSpPr>
          <p:cNvPr id="3" name="Pladsholder til indhold 2">
            <a:extLst>
              <a:ext uri="{FF2B5EF4-FFF2-40B4-BE49-F238E27FC236}">
                <a16:creationId xmlns:a16="http://schemas.microsoft.com/office/drawing/2014/main" id="{E1DB650B-C1E9-4A77-8B99-F5F66E7B01CC}"/>
              </a:ext>
            </a:extLst>
          </p:cNvPr>
          <p:cNvSpPr>
            <a:spLocks noGrp="1"/>
          </p:cNvSpPr>
          <p:nvPr>
            <p:ph idx="1"/>
          </p:nvPr>
        </p:nvSpPr>
        <p:spPr>
          <a:xfrm>
            <a:off x="457200" y="1200151"/>
            <a:ext cx="8229600" cy="3021291"/>
          </a:xfrm>
        </p:spPr>
        <p:txBody>
          <a:bodyPr numCol="2">
            <a:normAutofit/>
          </a:bodyPr>
          <a:lstStyle/>
          <a:p>
            <a:r>
              <a:rPr lang="da-DK" sz="1800" dirty="0"/>
              <a:t>Personhenførbare oplysninger</a:t>
            </a:r>
          </a:p>
          <a:p>
            <a:r>
              <a:rPr lang="da-DK" sz="1800" dirty="0"/>
              <a:t>Behandlinger</a:t>
            </a:r>
          </a:p>
          <a:p>
            <a:r>
              <a:rPr lang="da-DK" sz="1800" dirty="0"/>
              <a:t>Den registrerede</a:t>
            </a:r>
          </a:p>
          <a:p>
            <a:r>
              <a:rPr lang="da-DK" sz="1800" dirty="0"/>
              <a:t>Dataansvarlig</a:t>
            </a:r>
          </a:p>
          <a:p>
            <a:r>
              <a:rPr lang="da-DK" sz="1800" dirty="0"/>
              <a:t>Databehandler</a:t>
            </a:r>
          </a:p>
          <a:p>
            <a:r>
              <a:rPr lang="da-DK" sz="1800" dirty="0"/>
              <a:t>Samtykke</a:t>
            </a:r>
          </a:p>
          <a:p>
            <a:r>
              <a:rPr lang="da-DK" sz="1800" dirty="0"/>
              <a:t>Modtagere/Tredjemand</a:t>
            </a:r>
          </a:p>
          <a:p>
            <a:endParaRPr lang="da-DK" sz="1800" dirty="0"/>
          </a:p>
          <a:p>
            <a:endParaRPr lang="da-DK" sz="1800" dirty="0"/>
          </a:p>
          <a:p>
            <a:r>
              <a:rPr lang="da-DK" sz="1800" dirty="0"/>
              <a:t>Videregivelse</a:t>
            </a:r>
          </a:p>
          <a:p>
            <a:r>
              <a:rPr lang="da-DK" sz="1800" dirty="0" err="1"/>
              <a:t>Overladelse</a:t>
            </a:r>
            <a:endParaRPr lang="da-DK" sz="1800" dirty="0"/>
          </a:p>
          <a:p>
            <a:r>
              <a:rPr lang="da-DK" sz="1800" dirty="0"/>
              <a:t>Overførsel</a:t>
            </a:r>
          </a:p>
          <a:p>
            <a:r>
              <a:rPr lang="da-DK" sz="1800" dirty="0"/>
              <a:t>Almindelige personoplysninger</a:t>
            </a:r>
          </a:p>
          <a:p>
            <a:r>
              <a:rPr lang="da-DK" sz="1800" dirty="0"/>
              <a:t>Personoplysninger vedrørende straffedomme og lovovertrædelser </a:t>
            </a:r>
          </a:p>
          <a:p>
            <a:r>
              <a:rPr lang="da-DK" sz="1800" dirty="0"/>
              <a:t>Følsomme personoplysninger</a:t>
            </a:r>
          </a:p>
        </p:txBody>
      </p:sp>
    </p:spTree>
    <p:extLst>
      <p:ext uri="{BB962C8B-B14F-4D97-AF65-F5344CB8AC3E}">
        <p14:creationId xmlns:p14="http://schemas.microsoft.com/office/powerpoint/2010/main" val="983054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dsholder til billede 7">
            <a:extLst>
              <a:ext uri="{FF2B5EF4-FFF2-40B4-BE49-F238E27FC236}">
                <a16:creationId xmlns:a16="http://schemas.microsoft.com/office/drawing/2014/main" id="{8895AF89-2846-42DD-B3D9-A2E1A2DC3890}"/>
              </a:ext>
            </a:extLst>
          </p:cNvPr>
          <p:cNvPicPr>
            <a:picLocks noGrp="1" noChangeAspect="1"/>
          </p:cNvPicPr>
          <p:nvPr>
            <p:ph type="pic" sz="quarter" idx="10"/>
          </p:nvPr>
        </p:nvPicPr>
        <p:blipFill>
          <a:blip r:embed="rId3"/>
          <a:srcRect t="13363" b="13363"/>
          <a:stretch>
            <a:fillRect/>
          </a:stretch>
        </p:blipFill>
        <p:spPr>
          <a:xfrm>
            <a:off x="0" y="0"/>
            <a:ext cx="9144000" cy="4527550"/>
          </a:xfrm>
        </p:spPr>
      </p:pic>
      <p:sp>
        <p:nvSpPr>
          <p:cNvPr id="4" name="Titel 1"/>
          <p:cNvSpPr txBox="1">
            <a:spLocks/>
          </p:cNvSpPr>
          <p:nvPr/>
        </p:nvSpPr>
        <p:spPr>
          <a:xfrm>
            <a:off x="357402" y="230329"/>
            <a:ext cx="8531417" cy="4055068"/>
          </a:xfrm>
          <a:prstGeom prst="rect">
            <a:avLst/>
          </a:prstGeom>
        </p:spPr>
        <p:txBody>
          <a:bodyPr>
            <a:normAutofit/>
          </a:bodyPr>
          <a:lstStyle>
            <a:lvl1pPr algn="l" defTabSz="457200" rtl="0" eaLnBrk="1" latinLnBrk="0" hangingPunct="1">
              <a:spcBef>
                <a:spcPct val="0"/>
              </a:spcBef>
              <a:buNone/>
              <a:defRPr sz="2100" b="0" i="0" kern="1200" cap="all" spc="120">
                <a:solidFill>
                  <a:schemeClr val="tx1">
                    <a:lumMod val="75000"/>
                    <a:lumOff val="25000"/>
                  </a:schemeClr>
                </a:solidFill>
                <a:latin typeface="Montserrat"/>
                <a:ea typeface="+mj-ea"/>
                <a:cs typeface="Montserrat"/>
              </a:defRPr>
            </a:lvl1pPr>
          </a:lstStyle>
          <a:p>
            <a:pPr lvl="0"/>
            <a:r>
              <a:rPr lang="da-DK" sz="2400" dirty="0">
                <a:solidFill>
                  <a:schemeClr val="bg1"/>
                </a:solidFill>
              </a:rPr>
              <a:t>krav</a:t>
            </a:r>
            <a:br>
              <a:rPr lang="da-DK" sz="2400" dirty="0">
                <a:solidFill>
                  <a:schemeClr val="bg1"/>
                </a:solidFill>
              </a:rPr>
            </a:br>
            <a:endParaRPr lang="da-DK" sz="2400" dirty="0">
              <a:solidFill>
                <a:schemeClr val="bg1"/>
              </a:solidFill>
            </a:endParaRPr>
          </a:p>
          <a:p>
            <a:pPr marL="742950" lvl="1" indent="-285750">
              <a:buFont typeface="Arial" panose="020B0604020202020204" pitchFamily="34" charset="0"/>
              <a:buChar char="•"/>
            </a:pPr>
            <a:r>
              <a:rPr lang="da-DK" dirty="0">
                <a:solidFill>
                  <a:schemeClr val="bg1"/>
                </a:solidFill>
                <a:latin typeface="Montserrat" panose="00000500000000000000" pitchFamily="50" charset="0"/>
              </a:rPr>
              <a:t>De registreredes rettigheder</a:t>
            </a:r>
            <a:br>
              <a:rPr lang="da-DK" dirty="0">
                <a:solidFill>
                  <a:schemeClr val="bg1"/>
                </a:solidFill>
                <a:latin typeface="Montserrat" panose="00000500000000000000" pitchFamily="50" charset="0"/>
              </a:rPr>
            </a:br>
            <a:endParaRPr lang="da-DK" dirty="0">
              <a:solidFill>
                <a:schemeClr val="bg1"/>
              </a:solidFill>
              <a:latin typeface="Montserrat" panose="00000500000000000000" pitchFamily="50" charset="0"/>
            </a:endParaRPr>
          </a:p>
          <a:p>
            <a:pPr marL="742950" lvl="1" indent="-285750">
              <a:buFont typeface="Arial" panose="020B0604020202020204" pitchFamily="34" charset="0"/>
              <a:buChar char="•"/>
            </a:pPr>
            <a:r>
              <a:rPr lang="da-DK" dirty="0">
                <a:solidFill>
                  <a:schemeClr val="bg1"/>
                </a:solidFill>
                <a:latin typeface="Montserrat" panose="00000500000000000000" pitchFamily="50" charset="0"/>
              </a:rPr>
              <a:t>Fortegnelse over behandlingsaktiviteter</a:t>
            </a:r>
            <a:br>
              <a:rPr lang="da-DK" dirty="0">
                <a:solidFill>
                  <a:schemeClr val="bg1"/>
                </a:solidFill>
                <a:latin typeface="Montserrat" panose="00000500000000000000" pitchFamily="50" charset="0"/>
              </a:rPr>
            </a:br>
            <a:endParaRPr lang="da-DK" dirty="0">
              <a:solidFill>
                <a:schemeClr val="bg1"/>
              </a:solidFill>
              <a:latin typeface="Montserrat" panose="00000500000000000000" pitchFamily="50" charset="0"/>
            </a:endParaRPr>
          </a:p>
          <a:p>
            <a:pPr marL="742950" lvl="1" indent="-285750">
              <a:buFont typeface="Arial" panose="020B0604020202020204" pitchFamily="34" charset="0"/>
              <a:buChar char="•"/>
            </a:pPr>
            <a:r>
              <a:rPr lang="da-DK" dirty="0">
                <a:solidFill>
                  <a:schemeClr val="bg1"/>
                </a:solidFill>
                <a:latin typeface="Montserrat" panose="00000500000000000000" pitchFamily="50" charset="0"/>
              </a:rPr>
              <a:t>Risiko- og konsekvensanalyse</a:t>
            </a:r>
            <a:br>
              <a:rPr lang="da-DK" dirty="0">
                <a:solidFill>
                  <a:schemeClr val="bg1"/>
                </a:solidFill>
                <a:latin typeface="Montserrat" panose="00000500000000000000" pitchFamily="50" charset="0"/>
              </a:rPr>
            </a:br>
            <a:endParaRPr lang="da-DK" dirty="0">
              <a:solidFill>
                <a:schemeClr val="bg1"/>
              </a:solidFill>
              <a:latin typeface="Montserrat" panose="00000500000000000000" pitchFamily="50" charset="0"/>
            </a:endParaRPr>
          </a:p>
          <a:p>
            <a:pPr marL="742950" lvl="1" indent="-285750">
              <a:buFont typeface="Arial" panose="020B0604020202020204" pitchFamily="34" charset="0"/>
              <a:buChar char="•"/>
            </a:pPr>
            <a:r>
              <a:rPr lang="da-DK" dirty="0">
                <a:solidFill>
                  <a:schemeClr val="bg1"/>
                </a:solidFill>
                <a:latin typeface="Montserrat" panose="00000500000000000000" pitchFamily="50" charset="0"/>
              </a:rPr>
              <a:t>Databehandleraftaler</a:t>
            </a:r>
            <a:br>
              <a:rPr lang="da-DK" dirty="0">
                <a:solidFill>
                  <a:schemeClr val="bg1"/>
                </a:solidFill>
                <a:latin typeface="Montserrat" panose="00000500000000000000" pitchFamily="50" charset="0"/>
              </a:rPr>
            </a:br>
            <a:endParaRPr lang="da-DK" dirty="0">
              <a:solidFill>
                <a:schemeClr val="bg1"/>
              </a:solidFill>
              <a:latin typeface="Montserrat" panose="00000500000000000000" pitchFamily="50" charset="0"/>
            </a:endParaRPr>
          </a:p>
          <a:p>
            <a:pPr marL="742950" lvl="1" indent="-285750">
              <a:buFont typeface="Arial" panose="020B0604020202020204" pitchFamily="34" charset="0"/>
              <a:buChar char="•"/>
            </a:pPr>
            <a:r>
              <a:rPr lang="da-DK" dirty="0">
                <a:solidFill>
                  <a:schemeClr val="bg1"/>
                </a:solidFill>
                <a:latin typeface="Montserrat" panose="00000500000000000000" pitchFamily="50" charset="0"/>
              </a:rPr>
              <a:t>Oplysningspligt</a:t>
            </a:r>
            <a:br>
              <a:rPr lang="da-DK" dirty="0">
                <a:solidFill>
                  <a:schemeClr val="bg1"/>
                </a:solidFill>
                <a:latin typeface="Montserrat" panose="00000500000000000000" pitchFamily="50" charset="0"/>
              </a:rPr>
            </a:br>
            <a:endParaRPr lang="da-DK" dirty="0">
              <a:solidFill>
                <a:schemeClr val="bg1"/>
              </a:solidFill>
              <a:latin typeface="Montserrat" panose="00000500000000000000" pitchFamily="50" charset="0"/>
            </a:endParaRPr>
          </a:p>
          <a:p>
            <a:pPr marL="742950" lvl="1" indent="-285750">
              <a:buFont typeface="Arial" panose="020B0604020202020204" pitchFamily="34" charset="0"/>
              <a:buChar char="•"/>
            </a:pPr>
            <a:r>
              <a:rPr lang="da-DK" dirty="0">
                <a:solidFill>
                  <a:schemeClr val="bg1"/>
                </a:solidFill>
                <a:latin typeface="Montserrat" panose="00000500000000000000" pitchFamily="50" charset="0"/>
              </a:rPr>
              <a:t>Politikker; persondata- og slettepolitikker samt nødplaner</a:t>
            </a:r>
          </a:p>
          <a:p>
            <a:pPr lvl="0"/>
            <a:endParaRPr lang="da-DK" sz="2400" dirty="0">
              <a:solidFill>
                <a:schemeClr val="bg1"/>
              </a:solidFill>
            </a:endParaRPr>
          </a:p>
        </p:txBody>
      </p:sp>
      <p:sp>
        <p:nvSpPr>
          <p:cNvPr id="5" name="Undertitel 2"/>
          <p:cNvSpPr txBox="1">
            <a:spLocks/>
          </p:cNvSpPr>
          <p:nvPr/>
        </p:nvSpPr>
        <p:spPr>
          <a:xfrm>
            <a:off x="871753" y="837605"/>
            <a:ext cx="6033416" cy="1924487"/>
          </a:xfrm>
          <a:prstGeom prst="rect">
            <a:avLst/>
          </a:prstGeom>
        </p:spPr>
        <p:txBody>
          <a:bodyPr>
            <a:normAutofit/>
          </a:bodyPr>
          <a:lstStyle>
            <a:lvl1pPr marL="342900" indent="-342900" algn="l" defTabSz="457200" rtl="0" eaLnBrk="1" latinLnBrk="0" hangingPunct="1">
              <a:spcBef>
                <a:spcPct val="20000"/>
              </a:spcBef>
              <a:buFont typeface="Arial"/>
              <a:buChar char="•"/>
              <a:defRPr sz="1600" b="0" i="0" kern="1200" spc="30">
                <a:solidFill>
                  <a:schemeClr val="tx1">
                    <a:lumMod val="75000"/>
                    <a:lumOff val="25000"/>
                  </a:schemeClr>
                </a:solidFill>
                <a:latin typeface="Montserrat Light"/>
                <a:ea typeface="+mn-ea"/>
                <a:cs typeface="Montserrat Light"/>
              </a:defRPr>
            </a:lvl1pPr>
            <a:lvl2pPr marL="742950" indent="-285750" algn="l" defTabSz="457200" rtl="0" eaLnBrk="1" latinLnBrk="0" hangingPunct="1">
              <a:spcBef>
                <a:spcPct val="20000"/>
              </a:spcBef>
              <a:buFont typeface="Arial"/>
              <a:buChar char="–"/>
              <a:defRPr sz="1600" b="0" i="0" kern="1200" spc="30">
                <a:solidFill>
                  <a:schemeClr val="tx1">
                    <a:lumMod val="75000"/>
                    <a:lumOff val="25000"/>
                  </a:schemeClr>
                </a:solidFill>
                <a:latin typeface="Montserrat Light"/>
                <a:ea typeface="+mn-ea"/>
                <a:cs typeface="Montserrat Light"/>
              </a:defRPr>
            </a:lvl2pPr>
            <a:lvl3pPr marL="1143000" indent="-228600" algn="l" defTabSz="457200" rtl="0" eaLnBrk="1" latinLnBrk="0" hangingPunct="1">
              <a:spcBef>
                <a:spcPct val="20000"/>
              </a:spcBef>
              <a:buFont typeface="Arial"/>
              <a:buChar char="•"/>
              <a:defRPr sz="1600" b="0" i="0" kern="1200" spc="30">
                <a:solidFill>
                  <a:schemeClr val="tx1">
                    <a:lumMod val="75000"/>
                    <a:lumOff val="25000"/>
                  </a:schemeClr>
                </a:solidFill>
                <a:latin typeface="Montserrat Light"/>
                <a:ea typeface="+mn-ea"/>
                <a:cs typeface="Montserrat Light"/>
              </a:defRPr>
            </a:lvl3pPr>
            <a:lvl4pPr marL="1600200" indent="-228600" algn="l" defTabSz="457200" rtl="0" eaLnBrk="1" latinLnBrk="0" hangingPunct="1">
              <a:spcBef>
                <a:spcPct val="20000"/>
              </a:spcBef>
              <a:buFont typeface="Arial"/>
              <a:buChar char="–"/>
              <a:defRPr sz="1600" b="0" i="0" kern="1200" spc="30">
                <a:solidFill>
                  <a:schemeClr val="tx1">
                    <a:lumMod val="75000"/>
                    <a:lumOff val="25000"/>
                  </a:schemeClr>
                </a:solidFill>
                <a:latin typeface="Montserrat Light"/>
                <a:ea typeface="+mn-ea"/>
                <a:cs typeface="Montserrat Light"/>
              </a:defRPr>
            </a:lvl4pPr>
            <a:lvl5pPr marL="2057400" indent="-228600" algn="l" defTabSz="457200" rtl="0" eaLnBrk="1" latinLnBrk="0" hangingPunct="1">
              <a:spcBef>
                <a:spcPct val="20000"/>
              </a:spcBef>
              <a:buFont typeface="Arial"/>
              <a:buChar char="»"/>
              <a:defRPr sz="1600" b="0" i="0" kern="1200" spc="30">
                <a:solidFill>
                  <a:schemeClr val="tx1">
                    <a:lumMod val="75000"/>
                    <a:lumOff val="25000"/>
                  </a:schemeClr>
                </a:solidFill>
                <a:latin typeface="Montserrat Light"/>
                <a:ea typeface="+mn-ea"/>
                <a:cs typeface="Montserrat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da-DK" dirty="0">
              <a:solidFill>
                <a:schemeClr val="bg1"/>
              </a:solidFill>
            </a:endParaRPr>
          </a:p>
        </p:txBody>
      </p:sp>
    </p:spTree>
    <p:extLst>
      <p:ext uri="{BB962C8B-B14F-4D97-AF65-F5344CB8AC3E}">
        <p14:creationId xmlns:p14="http://schemas.microsoft.com/office/powerpoint/2010/main" val="2458420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48226D-756D-4D09-B213-DE7B20D5AA28}"/>
              </a:ext>
            </a:extLst>
          </p:cNvPr>
          <p:cNvSpPr>
            <a:spLocks noGrp="1"/>
          </p:cNvSpPr>
          <p:nvPr>
            <p:ph type="title"/>
          </p:nvPr>
        </p:nvSpPr>
        <p:spPr/>
        <p:txBody>
          <a:bodyPr/>
          <a:lstStyle/>
          <a:p>
            <a:r>
              <a:rPr lang="da-DK" dirty="0"/>
              <a:t>De registreredes rettigheder</a:t>
            </a:r>
          </a:p>
        </p:txBody>
      </p:sp>
      <p:sp>
        <p:nvSpPr>
          <p:cNvPr id="3" name="Pladsholder til indhold 2">
            <a:extLst>
              <a:ext uri="{FF2B5EF4-FFF2-40B4-BE49-F238E27FC236}">
                <a16:creationId xmlns:a16="http://schemas.microsoft.com/office/drawing/2014/main" id="{28D89EB5-D49B-435E-9FE0-4D7097DFF12D}"/>
              </a:ext>
            </a:extLst>
          </p:cNvPr>
          <p:cNvSpPr>
            <a:spLocks noGrp="1"/>
          </p:cNvSpPr>
          <p:nvPr>
            <p:ph idx="1"/>
          </p:nvPr>
        </p:nvSpPr>
        <p:spPr>
          <a:xfrm>
            <a:off x="457200" y="1063229"/>
            <a:ext cx="8229600" cy="3372293"/>
          </a:xfrm>
        </p:spPr>
        <p:txBody>
          <a:bodyPr>
            <a:normAutofit fontScale="92500" lnSpcReduction="20000"/>
          </a:bodyPr>
          <a:lstStyle/>
          <a:p>
            <a:pPr>
              <a:lnSpc>
                <a:spcPct val="150000"/>
              </a:lnSpc>
            </a:pPr>
            <a:r>
              <a:rPr lang="da-DK" dirty="0"/>
              <a:t>Retten til at modtage oplysning om en behandling af sine personoplysninger (oplysningspligt)</a:t>
            </a:r>
          </a:p>
          <a:p>
            <a:pPr>
              <a:lnSpc>
                <a:spcPct val="150000"/>
              </a:lnSpc>
            </a:pPr>
            <a:r>
              <a:rPr lang="da-DK" dirty="0"/>
              <a:t>Retten til at indsigt i sine personoplysninger (læsbart format)</a:t>
            </a:r>
          </a:p>
          <a:p>
            <a:pPr>
              <a:lnSpc>
                <a:spcPct val="150000"/>
              </a:lnSpc>
            </a:pPr>
            <a:r>
              <a:rPr lang="da-DK" dirty="0"/>
              <a:t>Retten til at få urigtige personoplysninger berigtiget</a:t>
            </a:r>
          </a:p>
          <a:p>
            <a:pPr>
              <a:lnSpc>
                <a:spcPct val="150000"/>
              </a:lnSpc>
            </a:pPr>
            <a:r>
              <a:rPr lang="da-DK" dirty="0"/>
              <a:t>Retten til at få sine personoplysninger slettet</a:t>
            </a:r>
          </a:p>
          <a:p>
            <a:pPr>
              <a:lnSpc>
                <a:spcPct val="150000"/>
              </a:lnSpc>
            </a:pPr>
            <a:r>
              <a:rPr lang="da-DK" dirty="0"/>
              <a:t>Retten til at gøre indsigelse mod at personoplysninger anvendes til direkte markedsføring</a:t>
            </a:r>
          </a:p>
          <a:p>
            <a:pPr>
              <a:lnSpc>
                <a:spcPct val="150000"/>
              </a:lnSpc>
            </a:pPr>
            <a:r>
              <a:rPr lang="da-DK" dirty="0"/>
              <a:t>Retten til at gøre indsigelse mod automatiske individuelle afgørelser, herunder profilering</a:t>
            </a:r>
          </a:p>
          <a:p>
            <a:pPr>
              <a:lnSpc>
                <a:spcPct val="150000"/>
              </a:lnSpc>
            </a:pPr>
            <a:r>
              <a:rPr lang="da-DK" dirty="0"/>
              <a:t>Retten til at flytte sine personoplysninger (</a:t>
            </a:r>
            <a:r>
              <a:rPr lang="da-DK" dirty="0" err="1"/>
              <a:t>dataportabilitet</a:t>
            </a:r>
            <a:r>
              <a:rPr lang="da-DK" dirty="0"/>
              <a:t>)</a:t>
            </a:r>
          </a:p>
        </p:txBody>
      </p:sp>
    </p:spTree>
    <p:extLst>
      <p:ext uri="{BB962C8B-B14F-4D97-AF65-F5344CB8AC3E}">
        <p14:creationId xmlns:p14="http://schemas.microsoft.com/office/powerpoint/2010/main" val="367944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A35BB4-961E-49DE-8BC9-54851620279A}"/>
              </a:ext>
            </a:extLst>
          </p:cNvPr>
          <p:cNvSpPr>
            <a:spLocks noGrp="1"/>
          </p:cNvSpPr>
          <p:nvPr>
            <p:ph type="title"/>
          </p:nvPr>
        </p:nvSpPr>
        <p:spPr/>
        <p:txBody>
          <a:bodyPr/>
          <a:lstStyle/>
          <a:p>
            <a:r>
              <a:rPr lang="da-DK" dirty="0"/>
              <a:t>Fortegnelse over databehandlingsaktiviteter</a:t>
            </a:r>
          </a:p>
        </p:txBody>
      </p:sp>
      <p:sp>
        <p:nvSpPr>
          <p:cNvPr id="3" name="Pladsholder til indhold 2">
            <a:extLst>
              <a:ext uri="{FF2B5EF4-FFF2-40B4-BE49-F238E27FC236}">
                <a16:creationId xmlns:a16="http://schemas.microsoft.com/office/drawing/2014/main" id="{6459B4A1-9544-45CB-B194-DCB7A6E7B915}"/>
              </a:ext>
            </a:extLst>
          </p:cNvPr>
          <p:cNvSpPr>
            <a:spLocks noGrp="1"/>
          </p:cNvSpPr>
          <p:nvPr>
            <p:ph idx="1"/>
          </p:nvPr>
        </p:nvSpPr>
        <p:spPr>
          <a:xfrm>
            <a:off x="457200" y="1063229"/>
            <a:ext cx="8229600" cy="3372293"/>
          </a:xfrm>
        </p:spPr>
        <p:txBody>
          <a:bodyPr>
            <a:normAutofit/>
          </a:bodyPr>
          <a:lstStyle/>
          <a:p>
            <a:pPr marL="0" indent="0">
              <a:buNone/>
            </a:pPr>
            <a:r>
              <a:rPr lang="da-DK" dirty="0"/>
              <a:t>I bør undersøge dokumentere, hvilke personoplysninger I behandler, hvor oplysninger kommer fra, og hvem I deler dem med. </a:t>
            </a:r>
            <a:br>
              <a:rPr lang="da-DK" dirty="0"/>
            </a:br>
            <a:endParaRPr lang="da-DK" dirty="0"/>
          </a:p>
          <a:p>
            <a:pPr marL="0" indent="0">
              <a:buNone/>
            </a:pPr>
            <a:r>
              <a:rPr lang="da-DK" dirty="0"/>
              <a:t>Der kan endvidere være behov for at lave en bred gennemgang af jeres organisation med henblik på at finde ud af, hvilke oplysninger, der behandles i hvilke dele af organisationen.</a:t>
            </a:r>
            <a:br>
              <a:rPr lang="da-DK" dirty="0"/>
            </a:br>
            <a:endParaRPr lang="da-DK" dirty="0"/>
          </a:p>
          <a:p>
            <a:pPr marL="0" indent="0">
              <a:buNone/>
            </a:pPr>
            <a:r>
              <a:rPr lang="da-DK" dirty="0"/>
              <a:t>Der er generelt kun en pligt for organisationer med mere end 250 ansatte til at føre en sådan fortegnelse (med mindre behandlingen medfører risiko for de registrerede, behandlingen ikke er lejlighedsvis eller omfatter A9 eller A10-oplysninger), MEN da det er vanskeligt for virksomhederne at dokumentere efterlevelse af forordningen uden at lave fortegnelsen, anbefales det under alle omstændigheder at gøre det. </a:t>
            </a:r>
          </a:p>
        </p:txBody>
      </p:sp>
    </p:spTree>
    <p:extLst>
      <p:ext uri="{BB962C8B-B14F-4D97-AF65-F5344CB8AC3E}">
        <p14:creationId xmlns:p14="http://schemas.microsoft.com/office/powerpoint/2010/main" val="10470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FC44F0-E516-4A84-A9AF-F79298148CE2}"/>
              </a:ext>
            </a:extLst>
          </p:cNvPr>
          <p:cNvSpPr>
            <a:spLocks noGrp="1"/>
          </p:cNvSpPr>
          <p:nvPr>
            <p:ph type="title"/>
          </p:nvPr>
        </p:nvSpPr>
        <p:spPr/>
        <p:txBody>
          <a:bodyPr/>
          <a:lstStyle/>
          <a:p>
            <a:r>
              <a:rPr lang="da-DK" dirty="0"/>
              <a:t>Fortegnelse over databehandlingsaktiviteter</a:t>
            </a:r>
          </a:p>
        </p:txBody>
      </p:sp>
      <p:pic>
        <p:nvPicPr>
          <p:cNvPr id="4" name="Pladsholder til indhold 3">
            <a:extLst>
              <a:ext uri="{FF2B5EF4-FFF2-40B4-BE49-F238E27FC236}">
                <a16:creationId xmlns:a16="http://schemas.microsoft.com/office/drawing/2014/main" id="{465227E5-3BD9-4732-8CB8-830898F96EA2}"/>
              </a:ext>
            </a:extLst>
          </p:cNvPr>
          <p:cNvPicPr>
            <a:picLocks noGrp="1" noChangeAspect="1"/>
          </p:cNvPicPr>
          <p:nvPr>
            <p:ph idx="1"/>
          </p:nvPr>
        </p:nvPicPr>
        <p:blipFill>
          <a:blip r:embed="rId3"/>
          <a:stretch>
            <a:fillRect/>
          </a:stretch>
        </p:blipFill>
        <p:spPr>
          <a:xfrm>
            <a:off x="2361063" y="1117600"/>
            <a:ext cx="6178981" cy="3021013"/>
          </a:xfrm>
          <a:prstGeom prst="rect">
            <a:avLst/>
          </a:prstGeom>
        </p:spPr>
      </p:pic>
      <p:sp>
        <p:nvSpPr>
          <p:cNvPr id="5" name="Tekstfelt 4">
            <a:extLst>
              <a:ext uri="{FF2B5EF4-FFF2-40B4-BE49-F238E27FC236}">
                <a16:creationId xmlns:a16="http://schemas.microsoft.com/office/drawing/2014/main" id="{544EAA3D-D984-44EC-BFDC-24383AA50BC4}"/>
              </a:ext>
            </a:extLst>
          </p:cNvPr>
          <p:cNvSpPr txBox="1"/>
          <p:nvPr/>
        </p:nvSpPr>
        <p:spPr>
          <a:xfrm>
            <a:off x="406400" y="1453274"/>
            <a:ext cx="1790890" cy="2862322"/>
          </a:xfrm>
          <a:prstGeom prst="rect">
            <a:avLst/>
          </a:prstGeom>
          <a:noFill/>
        </p:spPr>
        <p:txBody>
          <a:bodyPr wrap="square" rtlCol="0">
            <a:spAutoFit/>
          </a:bodyPr>
          <a:lstStyle/>
          <a:p>
            <a:br>
              <a:rPr lang="da-DK" dirty="0">
                <a:latin typeface="Montserrat Light" panose="00000400000000000000" pitchFamily="50" charset="0"/>
              </a:rPr>
            </a:br>
            <a:endParaRPr lang="da-DK" dirty="0">
              <a:latin typeface="Montserrat Light" panose="00000400000000000000" pitchFamily="50" charset="0"/>
            </a:endParaRPr>
          </a:p>
          <a:p>
            <a:pPr marL="285750" indent="-285750">
              <a:buFont typeface="Arial" panose="020B0604020202020204" pitchFamily="34" charset="0"/>
              <a:buChar char="•"/>
            </a:pPr>
            <a:r>
              <a:rPr lang="da-DK" dirty="0">
                <a:latin typeface="Montserrat Light" panose="00000400000000000000" pitchFamily="50" charset="0"/>
              </a:rPr>
              <a:t>Juridisk ‘</a:t>
            </a:r>
            <a:r>
              <a:rPr lang="da-DK" dirty="0" err="1">
                <a:latin typeface="Montserrat Light" panose="00000400000000000000" pitchFamily="50" charset="0"/>
              </a:rPr>
              <a:t>gap</a:t>
            </a:r>
            <a:r>
              <a:rPr lang="da-DK" dirty="0">
                <a:latin typeface="Montserrat Light" panose="00000400000000000000" pitchFamily="50" charset="0"/>
              </a:rPr>
              <a:t>’-analyse; hvor har vi hjemmel, hvor har vi ikke?</a:t>
            </a:r>
          </a:p>
          <a:p>
            <a:endParaRPr lang="da-DK" dirty="0"/>
          </a:p>
        </p:txBody>
      </p:sp>
    </p:spTree>
    <p:extLst>
      <p:ext uri="{BB962C8B-B14F-4D97-AF65-F5344CB8AC3E}">
        <p14:creationId xmlns:p14="http://schemas.microsoft.com/office/powerpoint/2010/main" val="2963472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latin typeface="Montserrat" panose="00000500000000000000" pitchFamily="50" charset="0"/>
              </a:rPr>
              <a:t>Mulige databehandlingsaktiviteter</a:t>
            </a:r>
          </a:p>
        </p:txBody>
      </p:sp>
      <p:sp>
        <p:nvSpPr>
          <p:cNvPr id="7" name="Titel 1"/>
          <p:cNvSpPr txBox="1">
            <a:spLocks/>
          </p:cNvSpPr>
          <p:nvPr/>
        </p:nvSpPr>
        <p:spPr>
          <a:xfrm>
            <a:off x="457200" y="205979"/>
            <a:ext cx="8229600" cy="85725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100" b="0" i="0" kern="1200" cap="all" spc="120">
                <a:solidFill>
                  <a:schemeClr val="tx1">
                    <a:lumMod val="75000"/>
                    <a:lumOff val="25000"/>
                  </a:schemeClr>
                </a:solidFill>
                <a:latin typeface="Montserrat"/>
                <a:ea typeface="+mj-ea"/>
                <a:cs typeface="Montserrat"/>
              </a:defRPr>
            </a:lvl1pPr>
          </a:lstStyle>
          <a:p>
            <a:r>
              <a:rPr lang="da-DK" dirty="0">
                <a:latin typeface="Montserrat Light" panose="00000400000000000000" pitchFamily="50" charset="0"/>
              </a:rPr>
              <a:t>	</a:t>
            </a:r>
          </a:p>
        </p:txBody>
      </p:sp>
      <p:sp>
        <p:nvSpPr>
          <p:cNvPr id="8" name="Pladsholder til indhold 2"/>
          <p:cNvSpPr txBox="1">
            <a:spLocks/>
          </p:cNvSpPr>
          <p:nvPr/>
        </p:nvSpPr>
        <p:spPr>
          <a:xfrm>
            <a:off x="1186962" y="1063230"/>
            <a:ext cx="2216419" cy="364352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1600" b="0" i="0" kern="1200" spc="30">
                <a:solidFill>
                  <a:schemeClr val="tx1">
                    <a:lumMod val="75000"/>
                    <a:lumOff val="25000"/>
                  </a:schemeClr>
                </a:solidFill>
                <a:latin typeface="Montserrat Light"/>
                <a:ea typeface="+mn-ea"/>
                <a:cs typeface="Montserrat Light"/>
              </a:defRPr>
            </a:lvl1pPr>
            <a:lvl2pPr marL="742950" indent="-285750" algn="l" defTabSz="457200" rtl="0" eaLnBrk="1" latinLnBrk="0" hangingPunct="1">
              <a:spcBef>
                <a:spcPct val="20000"/>
              </a:spcBef>
              <a:buFont typeface="Arial"/>
              <a:buChar char="–"/>
              <a:defRPr sz="1600" b="0" i="0" kern="1200" spc="30">
                <a:solidFill>
                  <a:schemeClr val="tx1">
                    <a:lumMod val="75000"/>
                    <a:lumOff val="25000"/>
                  </a:schemeClr>
                </a:solidFill>
                <a:latin typeface="Montserrat Light"/>
                <a:ea typeface="+mn-ea"/>
                <a:cs typeface="Montserrat Light"/>
              </a:defRPr>
            </a:lvl2pPr>
            <a:lvl3pPr marL="1143000" indent="-228600" algn="l" defTabSz="457200" rtl="0" eaLnBrk="1" latinLnBrk="0" hangingPunct="1">
              <a:spcBef>
                <a:spcPct val="20000"/>
              </a:spcBef>
              <a:buFont typeface="Arial"/>
              <a:buChar char="•"/>
              <a:defRPr sz="1600" b="0" i="0" kern="1200" spc="30">
                <a:solidFill>
                  <a:schemeClr val="tx1">
                    <a:lumMod val="75000"/>
                    <a:lumOff val="25000"/>
                  </a:schemeClr>
                </a:solidFill>
                <a:latin typeface="Montserrat Light"/>
                <a:ea typeface="+mn-ea"/>
                <a:cs typeface="Montserrat Light"/>
              </a:defRPr>
            </a:lvl3pPr>
            <a:lvl4pPr marL="1600200" indent="-228600" algn="l" defTabSz="457200" rtl="0" eaLnBrk="1" latinLnBrk="0" hangingPunct="1">
              <a:spcBef>
                <a:spcPct val="20000"/>
              </a:spcBef>
              <a:buFont typeface="Arial"/>
              <a:buChar char="–"/>
              <a:defRPr sz="1600" b="0" i="0" kern="1200" spc="30">
                <a:solidFill>
                  <a:schemeClr val="tx1">
                    <a:lumMod val="75000"/>
                    <a:lumOff val="25000"/>
                  </a:schemeClr>
                </a:solidFill>
                <a:latin typeface="Montserrat Light"/>
                <a:ea typeface="+mn-ea"/>
                <a:cs typeface="Montserrat Light"/>
              </a:defRPr>
            </a:lvl4pPr>
            <a:lvl5pPr marL="2057400" indent="-228600" algn="l" defTabSz="457200" rtl="0" eaLnBrk="1" latinLnBrk="0" hangingPunct="1">
              <a:spcBef>
                <a:spcPct val="20000"/>
              </a:spcBef>
              <a:buFont typeface="Arial"/>
              <a:buChar char="»"/>
              <a:defRPr sz="1600" b="0" i="0" kern="1200" spc="30">
                <a:solidFill>
                  <a:schemeClr val="tx1">
                    <a:lumMod val="75000"/>
                    <a:lumOff val="25000"/>
                  </a:schemeClr>
                </a:solidFill>
                <a:latin typeface="Montserrat Light"/>
                <a:ea typeface="+mn-ea"/>
                <a:cs typeface="Montserrat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da-DK" sz="1050" dirty="0">
                <a:latin typeface="Montserrat Light" panose="00000400000000000000" pitchFamily="50" charset="0"/>
              </a:rPr>
              <a:t>Personale/HR</a:t>
            </a:r>
          </a:p>
          <a:p>
            <a:pPr lvl="1"/>
            <a:r>
              <a:rPr lang="da-DK" sz="1050" dirty="0">
                <a:latin typeface="Montserrat Light" panose="00000400000000000000" pitchFamily="50" charset="0"/>
              </a:rPr>
              <a:t>Ansættelse</a:t>
            </a:r>
          </a:p>
          <a:p>
            <a:pPr lvl="1"/>
            <a:r>
              <a:rPr lang="da-DK" sz="1050" dirty="0">
                <a:latin typeface="Montserrat Light" panose="00000400000000000000" pitchFamily="50" charset="0"/>
              </a:rPr>
              <a:t>Løn</a:t>
            </a:r>
          </a:p>
          <a:p>
            <a:pPr lvl="1"/>
            <a:r>
              <a:rPr lang="da-DK" sz="1050" dirty="0">
                <a:latin typeface="Montserrat Light" panose="00000400000000000000" pitchFamily="50" charset="0"/>
              </a:rPr>
              <a:t>Fratrædelse</a:t>
            </a:r>
          </a:p>
          <a:p>
            <a:pPr lvl="1"/>
            <a:r>
              <a:rPr lang="da-DK" sz="1050" dirty="0">
                <a:latin typeface="Montserrat Light" panose="00000400000000000000" pitchFamily="50" charset="0"/>
              </a:rPr>
              <a:t>Frivillige </a:t>
            </a:r>
          </a:p>
          <a:p>
            <a:r>
              <a:rPr lang="da-DK" sz="1050" dirty="0">
                <a:latin typeface="Montserrat Light" panose="00000400000000000000" pitchFamily="50" charset="0"/>
              </a:rPr>
              <a:t>Medlemmer</a:t>
            </a:r>
          </a:p>
          <a:p>
            <a:pPr lvl="1"/>
            <a:r>
              <a:rPr lang="da-DK" sz="1050" dirty="0">
                <a:latin typeface="Montserrat Light" panose="00000400000000000000" pitchFamily="50" charset="0"/>
              </a:rPr>
              <a:t>Indmeldelse</a:t>
            </a:r>
          </a:p>
          <a:p>
            <a:pPr lvl="1"/>
            <a:r>
              <a:rPr lang="da-DK" sz="1050" dirty="0">
                <a:latin typeface="Montserrat Light" panose="00000400000000000000" pitchFamily="50" charset="0"/>
              </a:rPr>
              <a:t>Kontingent</a:t>
            </a:r>
          </a:p>
          <a:p>
            <a:pPr lvl="1"/>
            <a:r>
              <a:rPr lang="da-DK" sz="1050" dirty="0">
                <a:latin typeface="Montserrat Light" panose="00000400000000000000" pitchFamily="50" charset="0"/>
              </a:rPr>
              <a:t>Udmeldelse</a:t>
            </a:r>
          </a:p>
          <a:p>
            <a:r>
              <a:rPr lang="da-DK" sz="1050" dirty="0">
                <a:latin typeface="Montserrat Light" panose="00000400000000000000" pitchFamily="50" charset="0"/>
              </a:rPr>
              <a:t>Hold og Turneringer</a:t>
            </a:r>
          </a:p>
          <a:p>
            <a:pPr lvl="1"/>
            <a:r>
              <a:rPr lang="da-DK" sz="1050" dirty="0">
                <a:latin typeface="Montserrat Light" panose="00000400000000000000" pitchFamily="50" charset="0"/>
              </a:rPr>
              <a:t>Kampdag</a:t>
            </a:r>
          </a:p>
          <a:p>
            <a:pPr lvl="1"/>
            <a:r>
              <a:rPr lang="da-DK" sz="1050" dirty="0">
                <a:latin typeface="Montserrat Light" panose="00000400000000000000" pitchFamily="50" charset="0"/>
              </a:rPr>
              <a:t>Vagter</a:t>
            </a:r>
          </a:p>
          <a:p>
            <a:r>
              <a:rPr lang="da-DK" sz="1050" dirty="0">
                <a:latin typeface="Montserrat Light" panose="00000400000000000000" pitchFamily="50" charset="0"/>
              </a:rPr>
              <a:t>Dommere</a:t>
            </a:r>
          </a:p>
          <a:p>
            <a:pPr lvl="1"/>
            <a:r>
              <a:rPr lang="da-DK" sz="1050" dirty="0">
                <a:latin typeface="Montserrat Light" panose="00000400000000000000" pitchFamily="50" charset="0"/>
              </a:rPr>
              <a:t>Klager</a:t>
            </a:r>
          </a:p>
          <a:p>
            <a:r>
              <a:rPr lang="da-DK" sz="1050" dirty="0">
                <a:latin typeface="Montserrat Light" panose="00000400000000000000" pitchFamily="50" charset="0"/>
              </a:rPr>
              <a:t>Stævner</a:t>
            </a:r>
          </a:p>
          <a:p>
            <a:r>
              <a:rPr lang="da-DK" sz="1050" dirty="0">
                <a:latin typeface="Montserrat Light" panose="00000400000000000000" pitchFamily="50" charset="0"/>
              </a:rPr>
              <a:t>Marketing/CRM</a:t>
            </a:r>
          </a:p>
          <a:p>
            <a:r>
              <a:rPr lang="da-DK" sz="1050" dirty="0">
                <a:latin typeface="Montserrat Light" panose="00000400000000000000" pitchFamily="50" charset="0"/>
              </a:rPr>
              <a:t>Støtteforeninger / venner</a:t>
            </a:r>
          </a:p>
          <a:p>
            <a:endParaRPr lang="da-DK" sz="900" dirty="0">
              <a:latin typeface="Montserrat Light" panose="00000400000000000000" pitchFamily="50" charset="0"/>
            </a:endParaRPr>
          </a:p>
        </p:txBody>
      </p:sp>
      <p:sp>
        <p:nvSpPr>
          <p:cNvPr id="9" name="Pladsholder til slidenummer 4"/>
          <p:cNvSpPr txBox="1">
            <a:spLocks/>
          </p:cNvSpPr>
          <p:nvPr/>
        </p:nvSpPr>
        <p:spPr>
          <a:xfrm>
            <a:off x="0" y="0"/>
            <a:ext cx="0" cy="0"/>
          </a:xfrm>
        </p:spPr>
        <p:txBody>
          <a:bodyPr/>
          <a:lst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875E0F2-F0E5-194C-8184-41AE3B34D3C5}" type="slidenum">
              <a:rPr lang="da-DK" smtClean="0">
                <a:solidFill>
                  <a:schemeClr val="tx1">
                    <a:lumMod val="75000"/>
                    <a:lumOff val="25000"/>
                  </a:schemeClr>
                </a:solidFill>
                <a:latin typeface="Montserrat Light" panose="00000400000000000000" pitchFamily="50" charset="0"/>
              </a:rPr>
              <a:pPr/>
              <a:t>9</a:t>
            </a:fld>
            <a:endParaRPr lang="da-DK">
              <a:solidFill>
                <a:schemeClr val="tx1">
                  <a:lumMod val="75000"/>
                  <a:lumOff val="25000"/>
                </a:schemeClr>
              </a:solidFill>
              <a:latin typeface="Montserrat Light" panose="00000400000000000000" pitchFamily="50" charset="0"/>
            </a:endParaRPr>
          </a:p>
        </p:txBody>
      </p:sp>
      <p:sp>
        <p:nvSpPr>
          <p:cNvPr id="10" name="Pladsholder til indhold 2"/>
          <p:cNvSpPr txBox="1">
            <a:spLocks/>
          </p:cNvSpPr>
          <p:nvPr/>
        </p:nvSpPr>
        <p:spPr>
          <a:xfrm>
            <a:off x="5642084" y="1063229"/>
            <a:ext cx="2396447" cy="3643525"/>
          </a:xfrm>
          <a:prstGeom prst="rect">
            <a:avLst/>
          </a:prstGeom>
        </p:spPr>
        <p:txBody>
          <a:bodyPr vert="horz" lIns="68580" tIns="34290" rIns="68580" bIns="34290" rtlCol="0">
            <a:normAutofit/>
          </a:bodyPr>
          <a:lstStyle>
            <a:lvl1pPr marL="228600" indent="-228600" algn="l" defTabSz="446400" rtl="0" eaLnBrk="1" latinLnBrk="0" hangingPunct="1">
              <a:lnSpc>
                <a:spcPct val="100000"/>
              </a:lnSpc>
              <a:spcBef>
                <a:spcPts val="600"/>
              </a:spcBef>
              <a:buFont typeface="Arial" panose="020B0604020202020204" pitchFamily="34" charset="0"/>
              <a:buChar char="•"/>
              <a:defRPr sz="1600" kern="1200">
                <a:solidFill>
                  <a:schemeClr val="tx1"/>
                </a:solidFill>
                <a:latin typeface="Verdana" charset="0"/>
                <a:ea typeface="Verdana" charset="0"/>
                <a:cs typeface="Verdana" charset="0"/>
              </a:defRPr>
            </a:lvl1pPr>
            <a:lvl2pPr marL="505800" indent="-216000" algn="l" defTabSz="446400" rtl="0" eaLnBrk="1" latinLnBrk="0" hangingPunct="1">
              <a:lnSpc>
                <a:spcPct val="100000"/>
              </a:lnSpc>
              <a:spcBef>
                <a:spcPts val="600"/>
              </a:spcBef>
              <a:buFont typeface="LucidaGrande" charset="0"/>
              <a:buChar char="-"/>
              <a:defRPr sz="1600" kern="1200">
                <a:solidFill>
                  <a:schemeClr val="tx1"/>
                </a:solidFill>
                <a:latin typeface="Verdana" charset="0"/>
                <a:ea typeface="Verdana" charset="0"/>
                <a:cs typeface="Verdana" charset="0"/>
              </a:defRPr>
            </a:lvl2pPr>
            <a:lvl3pPr marL="747000" indent="-216000" algn="l" defTabSz="446400" rtl="0" eaLnBrk="1" latinLnBrk="0" hangingPunct="1">
              <a:lnSpc>
                <a:spcPct val="100000"/>
              </a:lnSpc>
              <a:spcBef>
                <a:spcPts val="600"/>
              </a:spcBef>
              <a:buFont typeface="Arial" panose="020B0604020202020204" pitchFamily="34" charset="0"/>
              <a:buChar char="•"/>
              <a:defRPr sz="1600" kern="1200">
                <a:solidFill>
                  <a:schemeClr val="tx1"/>
                </a:solidFill>
                <a:latin typeface="Verdana" charset="0"/>
                <a:ea typeface="Verdana" charset="0"/>
                <a:cs typeface="Verdana" charset="0"/>
              </a:defRPr>
            </a:lvl3pPr>
            <a:lvl4pPr marL="988200" indent="-216000" algn="l" defTabSz="446400" rtl="0" eaLnBrk="1" latinLnBrk="0" hangingPunct="1">
              <a:lnSpc>
                <a:spcPct val="100000"/>
              </a:lnSpc>
              <a:spcBef>
                <a:spcPts val="600"/>
              </a:spcBef>
              <a:buFont typeface="LucidaGrande" charset="0"/>
              <a:buChar char="-"/>
              <a:defRPr sz="1600" kern="1200">
                <a:solidFill>
                  <a:schemeClr val="tx1"/>
                </a:solidFill>
                <a:latin typeface="Verdana" charset="0"/>
                <a:ea typeface="Verdana" charset="0"/>
                <a:cs typeface="Verdana" charset="0"/>
              </a:defRPr>
            </a:lvl4pPr>
            <a:lvl5pPr marL="1229400" indent="-216000" algn="l" defTabSz="446400" rtl="0" eaLnBrk="1" latinLnBrk="0" hangingPunct="1">
              <a:lnSpc>
                <a:spcPct val="100000"/>
              </a:lnSpc>
              <a:spcBef>
                <a:spcPts val="600"/>
              </a:spcBef>
              <a:buFont typeface="Courier New" charset="0"/>
              <a:buChar char="o"/>
              <a:defRPr sz="1600" kern="1200">
                <a:solidFill>
                  <a:schemeClr val="tx1"/>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1050" dirty="0">
                <a:solidFill>
                  <a:schemeClr val="tx1">
                    <a:lumMod val="75000"/>
                    <a:lumOff val="25000"/>
                  </a:schemeClr>
                </a:solidFill>
                <a:latin typeface="Montserrat Light" panose="00000400000000000000" pitchFamily="50" charset="0"/>
              </a:rPr>
              <a:t>Nyheder og information</a:t>
            </a:r>
          </a:p>
          <a:p>
            <a:pPr lvl="1"/>
            <a:r>
              <a:rPr lang="da-DK" sz="1050" dirty="0">
                <a:solidFill>
                  <a:schemeClr val="tx1">
                    <a:lumMod val="75000"/>
                    <a:lumOff val="25000"/>
                  </a:schemeClr>
                </a:solidFill>
                <a:latin typeface="Montserrat Light" panose="00000400000000000000" pitchFamily="50" charset="0"/>
              </a:rPr>
              <a:t>Medlemsblad</a:t>
            </a:r>
          </a:p>
          <a:p>
            <a:pPr lvl="1"/>
            <a:r>
              <a:rPr lang="da-DK" sz="1050" dirty="0">
                <a:solidFill>
                  <a:schemeClr val="tx1">
                    <a:lumMod val="75000"/>
                    <a:lumOff val="25000"/>
                  </a:schemeClr>
                </a:solidFill>
                <a:latin typeface="Montserrat Light" panose="00000400000000000000" pitchFamily="50" charset="0"/>
              </a:rPr>
              <a:t>Website – inkl. cookies </a:t>
            </a:r>
          </a:p>
          <a:p>
            <a:pPr lvl="1"/>
            <a:r>
              <a:rPr lang="da-DK" sz="1050" dirty="0">
                <a:solidFill>
                  <a:schemeClr val="tx1">
                    <a:lumMod val="75000"/>
                    <a:lumOff val="25000"/>
                  </a:schemeClr>
                </a:solidFill>
                <a:latin typeface="Montserrat Light" panose="00000400000000000000" pitchFamily="50" charset="0"/>
              </a:rPr>
              <a:t>Billeder &amp; video</a:t>
            </a:r>
          </a:p>
          <a:p>
            <a:pPr lvl="1"/>
            <a:r>
              <a:rPr lang="da-DK" sz="1050" dirty="0">
                <a:solidFill>
                  <a:schemeClr val="tx1">
                    <a:lumMod val="75000"/>
                    <a:lumOff val="25000"/>
                  </a:schemeClr>
                </a:solidFill>
                <a:latin typeface="Montserrat Light" panose="00000400000000000000" pitchFamily="50" charset="0"/>
              </a:rPr>
              <a:t>Sociale medier</a:t>
            </a:r>
          </a:p>
          <a:p>
            <a:pPr lvl="1"/>
            <a:r>
              <a:rPr lang="da-DK" sz="1050" dirty="0">
                <a:solidFill>
                  <a:schemeClr val="tx1">
                    <a:lumMod val="75000"/>
                    <a:lumOff val="25000"/>
                  </a:schemeClr>
                </a:solidFill>
                <a:latin typeface="Montserrat Light" panose="00000400000000000000" pitchFamily="50" charset="0"/>
              </a:rPr>
              <a:t>Anden ekstern kommunikation</a:t>
            </a:r>
          </a:p>
          <a:p>
            <a:r>
              <a:rPr lang="da-DK" sz="1050" dirty="0">
                <a:solidFill>
                  <a:schemeClr val="tx1">
                    <a:lumMod val="75000"/>
                    <a:lumOff val="25000"/>
                  </a:schemeClr>
                </a:solidFill>
                <a:latin typeface="Montserrat Light" panose="00000400000000000000" pitchFamily="50" charset="0"/>
              </a:rPr>
              <a:t>Klubsamarbejder</a:t>
            </a:r>
          </a:p>
          <a:p>
            <a:r>
              <a:rPr lang="da-DK" sz="1050" dirty="0">
                <a:solidFill>
                  <a:schemeClr val="tx1">
                    <a:lumMod val="75000"/>
                    <a:lumOff val="25000"/>
                  </a:schemeClr>
                </a:solidFill>
                <a:latin typeface="Montserrat Light" panose="00000400000000000000" pitchFamily="50" charset="0"/>
              </a:rPr>
              <a:t>Cafe/kantine</a:t>
            </a:r>
          </a:p>
          <a:p>
            <a:r>
              <a:rPr lang="da-DK" sz="1050" dirty="0">
                <a:solidFill>
                  <a:schemeClr val="tx1">
                    <a:lumMod val="75000"/>
                    <a:lumOff val="25000"/>
                  </a:schemeClr>
                </a:solidFill>
                <a:latin typeface="Montserrat Light" panose="00000400000000000000" pitchFamily="50" charset="0"/>
              </a:rPr>
              <a:t>Politikker (doping, pædofili, ryge mv.)</a:t>
            </a:r>
          </a:p>
          <a:p>
            <a:r>
              <a:rPr lang="da-DK" sz="1050" dirty="0">
                <a:solidFill>
                  <a:schemeClr val="tx1">
                    <a:lumMod val="75000"/>
                    <a:lumOff val="25000"/>
                  </a:schemeClr>
                </a:solidFill>
                <a:latin typeface="Montserrat Light" panose="00000400000000000000" pitchFamily="50" charset="0"/>
              </a:rPr>
              <a:t>Økonomi (Leverandører, kørselsgodtgørelse, revisor, bank, forsikringer, andre partnere)</a:t>
            </a:r>
          </a:p>
          <a:p>
            <a:r>
              <a:rPr lang="da-DK" sz="1050" dirty="0">
                <a:solidFill>
                  <a:schemeClr val="tx1">
                    <a:lumMod val="75000"/>
                    <a:lumOff val="25000"/>
                  </a:schemeClr>
                </a:solidFill>
                <a:latin typeface="Montserrat Light" panose="00000400000000000000" pitchFamily="50" charset="0"/>
              </a:rPr>
              <a:t>IT</a:t>
            </a:r>
          </a:p>
          <a:p>
            <a:endParaRPr lang="da-DK" sz="900" dirty="0">
              <a:solidFill>
                <a:schemeClr val="tx1">
                  <a:lumMod val="75000"/>
                  <a:lumOff val="25000"/>
                </a:schemeClr>
              </a:solidFill>
              <a:latin typeface="Montserrat Light" panose="00000400000000000000" pitchFamily="50" charset="0"/>
            </a:endParaRPr>
          </a:p>
        </p:txBody>
      </p:sp>
      <p:sp>
        <p:nvSpPr>
          <p:cNvPr id="11" name="Pladsholder til indhold 2"/>
          <p:cNvSpPr txBox="1">
            <a:spLocks/>
          </p:cNvSpPr>
          <p:nvPr/>
        </p:nvSpPr>
        <p:spPr>
          <a:xfrm>
            <a:off x="3209573" y="1063229"/>
            <a:ext cx="2216419" cy="3643525"/>
          </a:xfrm>
          <a:prstGeom prst="rect">
            <a:avLst/>
          </a:prstGeom>
        </p:spPr>
        <p:txBody>
          <a:bodyPr vert="horz" lIns="68580" tIns="34290" rIns="68580" bIns="34290" rtlCol="0">
            <a:noAutofit/>
          </a:bodyPr>
          <a:lstStyle>
            <a:lvl1pPr marL="228600" indent="-228600" algn="l" defTabSz="446400" rtl="0" eaLnBrk="1" latinLnBrk="0" hangingPunct="1">
              <a:lnSpc>
                <a:spcPct val="100000"/>
              </a:lnSpc>
              <a:spcBef>
                <a:spcPts val="600"/>
              </a:spcBef>
              <a:buFont typeface="Arial" panose="020B0604020202020204" pitchFamily="34" charset="0"/>
              <a:buChar char="•"/>
              <a:defRPr sz="1600" kern="1200">
                <a:solidFill>
                  <a:schemeClr val="tx1"/>
                </a:solidFill>
                <a:latin typeface="Verdana" charset="0"/>
                <a:ea typeface="Verdana" charset="0"/>
                <a:cs typeface="Verdana" charset="0"/>
              </a:defRPr>
            </a:lvl1pPr>
            <a:lvl2pPr marL="505800" indent="-216000" algn="l" defTabSz="446400" rtl="0" eaLnBrk="1" latinLnBrk="0" hangingPunct="1">
              <a:lnSpc>
                <a:spcPct val="100000"/>
              </a:lnSpc>
              <a:spcBef>
                <a:spcPts val="600"/>
              </a:spcBef>
              <a:buFont typeface="LucidaGrande" charset="0"/>
              <a:buChar char="-"/>
              <a:defRPr sz="1600" kern="1200">
                <a:solidFill>
                  <a:schemeClr val="tx1"/>
                </a:solidFill>
                <a:latin typeface="Verdana" charset="0"/>
                <a:ea typeface="Verdana" charset="0"/>
                <a:cs typeface="Verdana" charset="0"/>
              </a:defRPr>
            </a:lvl2pPr>
            <a:lvl3pPr marL="747000" indent="-216000" algn="l" defTabSz="446400" rtl="0" eaLnBrk="1" latinLnBrk="0" hangingPunct="1">
              <a:lnSpc>
                <a:spcPct val="100000"/>
              </a:lnSpc>
              <a:spcBef>
                <a:spcPts val="600"/>
              </a:spcBef>
              <a:buFont typeface="Arial" panose="020B0604020202020204" pitchFamily="34" charset="0"/>
              <a:buChar char="•"/>
              <a:defRPr sz="1600" kern="1200">
                <a:solidFill>
                  <a:schemeClr val="tx1"/>
                </a:solidFill>
                <a:latin typeface="Verdana" charset="0"/>
                <a:ea typeface="Verdana" charset="0"/>
                <a:cs typeface="Verdana" charset="0"/>
              </a:defRPr>
            </a:lvl3pPr>
            <a:lvl4pPr marL="988200" indent="-216000" algn="l" defTabSz="446400" rtl="0" eaLnBrk="1" latinLnBrk="0" hangingPunct="1">
              <a:lnSpc>
                <a:spcPct val="100000"/>
              </a:lnSpc>
              <a:spcBef>
                <a:spcPts val="600"/>
              </a:spcBef>
              <a:buFont typeface="LucidaGrande" charset="0"/>
              <a:buChar char="-"/>
              <a:defRPr sz="1600" kern="1200">
                <a:solidFill>
                  <a:schemeClr val="tx1"/>
                </a:solidFill>
                <a:latin typeface="Verdana" charset="0"/>
                <a:ea typeface="Verdana" charset="0"/>
                <a:cs typeface="Verdana" charset="0"/>
              </a:defRPr>
            </a:lvl4pPr>
            <a:lvl5pPr marL="1229400" indent="-216000" algn="l" defTabSz="446400" rtl="0" eaLnBrk="1" latinLnBrk="0" hangingPunct="1">
              <a:lnSpc>
                <a:spcPct val="100000"/>
              </a:lnSpc>
              <a:spcBef>
                <a:spcPts val="600"/>
              </a:spcBef>
              <a:buFont typeface="Courier New" charset="0"/>
              <a:buChar char="o"/>
              <a:defRPr sz="1600" kern="1200">
                <a:solidFill>
                  <a:schemeClr val="tx1"/>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1050" dirty="0">
                <a:solidFill>
                  <a:schemeClr val="tx1">
                    <a:lumMod val="75000"/>
                    <a:lumOff val="25000"/>
                  </a:schemeClr>
                </a:solidFill>
                <a:latin typeface="Montserrat Light" panose="00000400000000000000" pitchFamily="50" charset="0"/>
              </a:rPr>
              <a:t>Arrangementer </a:t>
            </a:r>
          </a:p>
          <a:p>
            <a:r>
              <a:rPr lang="da-DK" sz="1050" dirty="0">
                <a:solidFill>
                  <a:schemeClr val="tx1">
                    <a:lumMod val="75000"/>
                    <a:lumOff val="25000"/>
                  </a:schemeClr>
                </a:solidFill>
                <a:latin typeface="Montserrat Light" panose="00000400000000000000" pitchFamily="50" charset="0"/>
              </a:rPr>
              <a:t>Udvikling &amp; Uddannelse</a:t>
            </a:r>
          </a:p>
          <a:p>
            <a:r>
              <a:rPr lang="da-DK" sz="1050" dirty="0">
                <a:solidFill>
                  <a:schemeClr val="tx1">
                    <a:lumMod val="75000"/>
                    <a:lumOff val="25000"/>
                  </a:schemeClr>
                </a:solidFill>
                <a:latin typeface="Montserrat Light" panose="00000400000000000000" pitchFamily="50" charset="0"/>
              </a:rPr>
              <a:t>Projekter</a:t>
            </a:r>
          </a:p>
          <a:p>
            <a:pPr lvl="1"/>
            <a:r>
              <a:rPr lang="da-DK" sz="1050" dirty="0" err="1">
                <a:solidFill>
                  <a:schemeClr val="tx1">
                    <a:lumMod val="75000"/>
                    <a:lumOff val="25000"/>
                  </a:schemeClr>
                </a:solidFill>
                <a:latin typeface="Montserrat Light" panose="00000400000000000000" pitchFamily="50" charset="0"/>
              </a:rPr>
              <a:t>Udviklingscamps</a:t>
            </a:r>
            <a:r>
              <a:rPr lang="da-DK" sz="1050" dirty="0">
                <a:solidFill>
                  <a:schemeClr val="tx1">
                    <a:lumMod val="75000"/>
                    <a:lumOff val="25000"/>
                  </a:schemeClr>
                </a:solidFill>
                <a:latin typeface="Montserrat Light" panose="00000400000000000000" pitchFamily="50" charset="0"/>
              </a:rPr>
              <a:t> / talenthold </a:t>
            </a:r>
          </a:p>
          <a:p>
            <a:pPr lvl="1"/>
            <a:r>
              <a:rPr lang="da-DK" sz="1050" dirty="0">
                <a:solidFill>
                  <a:schemeClr val="tx1">
                    <a:lumMod val="75000"/>
                    <a:lumOff val="25000"/>
                  </a:schemeClr>
                </a:solidFill>
                <a:latin typeface="Montserrat Light" panose="00000400000000000000" pitchFamily="50" charset="0"/>
              </a:rPr>
              <a:t>DBU licens</a:t>
            </a:r>
          </a:p>
          <a:p>
            <a:r>
              <a:rPr lang="da-DK" sz="1050" dirty="0">
                <a:solidFill>
                  <a:schemeClr val="tx1">
                    <a:lumMod val="75000"/>
                    <a:lumOff val="25000"/>
                  </a:schemeClr>
                </a:solidFill>
                <a:latin typeface="Montserrat Light" panose="00000400000000000000" pitchFamily="50" charset="0"/>
              </a:rPr>
              <a:t>Træner lounge</a:t>
            </a:r>
          </a:p>
          <a:p>
            <a:r>
              <a:rPr lang="da-DK" sz="1050" dirty="0">
                <a:solidFill>
                  <a:schemeClr val="tx1">
                    <a:lumMod val="75000"/>
                    <a:lumOff val="25000"/>
                  </a:schemeClr>
                </a:solidFill>
                <a:latin typeface="Montserrat Light" panose="00000400000000000000" pitchFamily="50" charset="0"/>
              </a:rPr>
              <a:t>Talenthåndtering</a:t>
            </a:r>
          </a:p>
          <a:p>
            <a:r>
              <a:rPr lang="da-DK" sz="1050" dirty="0">
                <a:solidFill>
                  <a:schemeClr val="tx1">
                    <a:lumMod val="75000"/>
                    <a:lumOff val="25000"/>
                  </a:schemeClr>
                </a:solidFill>
                <a:latin typeface="Montserrat Light" panose="00000400000000000000" pitchFamily="50" charset="0"/>
              </a:rPr>
              <a:t>Sundhedssektor (Fitness)</a:t>
            </a:r>
          </a:p>
          <a:p>
            <a:r>
              <a:rPr lang="da-DK" sz="1050" dirty="0">
                <a:solidFill>
                  <a:schemeClr val="tx1">
                    <a:lumMod val="75000"/>
                    <a:lumOff val="25000"/>
                  </a:schemeClr>
                </a:solidFill>
                <a:latin typeface="Montserrat Light" panose="00000400000000000000" pitchFamily="50" charset="0"/>
              </a:rPr>
              <a:t>Disciplinærsager</a:t>
            </a:r>
          </a:p>
          <a:p>
            <a:r>
              <a:rPr lang="da-DK" sz="1050" dirty="0">
                <a:solidFill>
                  <a:schemeClr val="tx1">
                    <a:lumMod val="75000"/>
                    <a:lumOff val="25000"/>
                  </a:schemeClr>
                </a:solidFill>
                <a:latin typeface="Montserrat Light" panose="00000400000000000000" pitchFamily="50" charset="0"/>
              </a:rPr>
              <a:t>Bestyrelsen og diverse udvalg (kommunikation, sponsor, senior mv.)</a:t>
            </a:r>
          </a:p>
          <a:p>
            <a:r>
              <a:rPr lang="da-DK" sz="1050" dirty="0">
                <a:solidFill>
                  <a:schemeClr val="tx1">
                    <a:lumMod val="75000"/>
                    <a:lumOff val="25000"/>
                  </a:schemeClr>
                </a:solidFill>
                <a:latin typeface="Montserrat Light" panose="00000400000000000000" pitchFamily="50" charset="0"/>
              </a:rPr>
              <a:t>Sponsorer</a:t>
            </a:r>
          </a:p>
          <a:p>
            <a:r>
              <a:rPr lang="da-DK" sz="1050" dirty="0">
                <a:solidFill>
                  <a:schemeClr val="tx1">
                    <a:lumMod val="75000"/>
                    <a:lumOff val="25000"/>
                  </a:schemeClr>
                </a:solidFill>
                <a:latin typeface="Montserrat Light" panose="00000400000000000000" pitchFamily="50" charset="0"/>
              </a:rPr>
              <a:t>Hotel/kursuscenter</a:t>
            </a:r>
          </a:p>
          <a:p>
            <a:pPr lvl="1"/>
            <a:endParaRPr lang="da-DK" sz="900" dirty="0">
              <a:solidFill>
                <a:schemeClr val="tx1">
                  <a:lumMod val="75000"/>
                  <a:lumOff val="25000"/>
                </a:schemeClr>
              </a:solidFill>
              <a:latin typeface="Montserrat Light" panose="00000400000000000000" pitchFamily="50" charset="0"/>
            </a:endParaRPr>
          </a:p>
        </p:txBody>
      </p:sp>
    </p:spTree>
    <p:extLst>
      <p:ext uri="{BB962C8B-B14F-4D97-AF65-F5344CB8AC3E}">
        <p14:creationId xmlns:p14="http://schemas.microsoft.com/office/powerpoint/2010/main" val="1740375105"/>
      </p:ext>
    </p:extLst>
  </p:cSld>
  <p:clrMapOvr>
    <a:masterClrMapping/>
  </p:clrMapOvr>
</p:sld>
</file>

<file path=ppt/theme/theme1.xml><?xml version="1.0" encoding="utf-8"?>
<a:theme xmlns:a="http://schemas.openxmlformats.org/drawingml/2006/main" name="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1D1D1C"/>
            </a:gs>
            <a:gs pos="100000">
              <a:srgbClr val="141313"/>
            </a:gs>
          </a:gsLst>
          <a:path path="circle">
            <a:fillToRect l="100000" t="100000"/>
          </a:path>
          <a:tileRect r="-100000" b="-100000"/>
        </a:gra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æsentation1" id="{BA6E8B5F-AE74-46E9-AB21-DBF15E7A46F8}" vid="{22615317-6EAC-46AC-AE55-2C7C65D49B11}"/>
    </a:ext>
  </a:extLst>
</a:theme>
</file>

<file path=ppt/theme/theme2.xml><?xml version="1.0" encoding="utf-8"?>
<a:theme xmlns:a="http://schemas.openxmlformats.org/drawingml/2006/main" name="2_Kontor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rgbClr val="1D1D1C"/>
            </a:gs>
            <a:gs pos="100000">
              <a:srgbClr val="141313"/>
            </a:gs>
          </a:gsLst>
          <a:path path="circle">
            <a:fillToRect l="100000" t="100000"/>
          </a:path>
          <a:tileRect r="-100000" b="-100000"/>
        </a:gra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DBUDirektionssekretariatet_Hvid</Template>
  <TotalTime>2722</TotalTime>
  <Words>1057</Words>
  <Application>Microsoft Office PowerPoint</Application>
  <PresentationFormat>Skærmshow (16:9)</PresentationFormat>
  <Paragraphs>272</Paragraphs>
  <Slides>17</Slides>
  <Notes>12</Notes>
  <HiddenSlides>0</HiddenSlides>
  <MMClips>0</MMClips>
  <ScaleCrop>false</ScaleCrop>
  <HeadingPairs>
    <vt:vector size="6" baseType="variant">
      <vt:variant>
        <vt:lpstr>Benyttede skrifttyper</vt:lpstr>
      </vt:variant>
      <vt:variant>
        <vt:i4>6</vt:i4>
      </vt:variant>
      <vt:variant>
        <vt:lpstr>Tema</vt:lpstr>
      </vt:variant>
      <vt:variant>
        <vt:i4>2</vt:i4>
      </vt:variant>
      <vt:variant>
        <vt:lpstr>Slidetitler</vt:lpstr>
      </vt:variant>
      <vt:variant>
        <vt:i4>17</vt:i4>
      </vt:variant>
    </vt:vector>
  </HeadingPairs>
  <TitlesOfParts>
    <vt:vector size="25" baseType="lpstr">
      <vt:lpstr>Arial</vt:lpstr>
      <vt:lpstr>Calibri</vt:lpstr>
      <vt:lpstr>LucidaGrande</vt:lpstr>
      <vt:lpstr>Montserrat</vt:lpstr>
      <vt:lpstr>Montserrat Light</vt:lpstr>
      <vt:lpstr>Montserrat Semi Bold</vt:lpstr>
      <vt:lpstr>Kontortema</vt:lpstr>
      <vt:lpstr>2_Kontortema</vt:lpstr>
      <vt:lpstr>agenda</vt:lpstr>
      <vt:lpstr>persondata I fodboldfamilien  </vt:lpstr>
      <vt:lpstr>Grundlæggende regler</vt:lpstr>
      <vt:lpstr>Grundlæggende begreber</vt:lpstr>
      <vt:lpstr>PowerPoint-præsentation</vt:lpstr>
      <vt:lpstr>De registreredes rettigheder</vt:lpstr>
      <vt:lpstr>Fortegnelse over databehandlingsaktiviteter</vt:lpstr>
      <vt:lpstr>Fortegnelse over databehandlingsaktiviteter</vt:lpstr>
      <vt:lpstr>Mulige databehandlingsaktiviteter</vt:lpstr>
      <vt:lpstr>Risiko- og konsekvensanalyse - DPIA</vt:lpstr>
      <vt:lpstr>Risiko- og konsekvensanalyse - DPIA</vt:lpstr>
      <vt:lpstr>Dansk Boldspil-Union</vt:lpstr>
      <vt:lpstr>databehandleraftaler</vt:lpstr>
      <vt:lpstr>oplysningspligt</vt:lpstr>
      <vt:lpstr>Politikker og procedurer</vt:lpstr>
      <vt:lpstr>PowerPoint-præsentation</vt:lpstr>
      <vt:lpstr>Tak for jeres opmærksomhed!</vt:lpstr>
    </vt:vector>
  </TitlesOfParts>
  <Company>DBU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DBU Powerpoint skabelon</dc:title>
  <dc:creator>Tanja Koch Rasmussen - DBU</dc:creator>
  <cp:lastModifiedBy>Tanja Koch Rasmussen</cp:lastModifiedBy>
  <cp:revision>57</cp:revision>
  <cp:lastPrinted>2017-12-07T12:55:26Z</cp:lastPrinted>
  <dcterms:created xsi:type="dcterms:W3CDTF">2017-11-10T15:06:26Z</dcterms:created>
  <dcterms:modified xsi:type="dcterms:W3CDTF">2019-02-27T12:13:48Z</dcterms:modified>
</cp:coreProperties>
</file>